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8288000" cy="10287000"/>
  <p:notesSz cx="6858000" cy="9144000"/>
  <p:embeddedFontLst>
    <p:embeddedFont>
      <p:font typeface="Arimo" panose="020B0604020202020204" charset="0"/>
      <p:regular r:id="rId35"/>
    </p:embeddedFont>
    <p:embeddedFont>
      <p:font typeface="Calibri" panose="020F0502020204030204" pitchFamily="34" charset="0"/>
      <p:regular r:id="rId36"/>
      <p:bold r:id="rId37"/>
      <p:italic r:id="rId38"/>
      <p:boldItalic r:id="rId39"/>
    </p:embeddedFont>
    <p:embeddedFont>
      <p:font typeface="Clear Sans Bold" panose="020B0604020202020204" charset="0"/>
      <p:regular r:id="rId40"/>
    </p:embeddedFont>
    <p:embeddedFont>
      <p:font typeface="Clear Sans Regular" panose="020B0604020202020204" charset="0"/>
      <p:regular r:id="rId41"/>
    </p:embeddedFont>
    <p:embeddedFont>
      <p:font typeface="Clear Sans Regular Bold" panose="020B0604020202020204" charset="0"/>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23.09.2022</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Because the company is a Makeup company, so we try to specialize datas that are needed for the company to execute their marketing campaign on their new blush on product. It's better to give the advertisement to a more segmented market.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17</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Because the company is a Makeup company, so we try to specialize datas that are needed for the company to execute their marketing campaign on their new blush on product. It's better to give the advertisement to a more segmented market.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18</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23.09.2022</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Because the company is a Makeup company, so we try to specialize datas that are needed for the company to execute their marketing campaign on their new blush on product. It's better to give the advertisement to a more segmented market.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19</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9/23/2022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A2A66"/>
        </a:solidFill>
        <a:effectLst/>
      </p:bgPr>
    </p:bg>
    <p:spTree>
      <p:nvGrpSpPr>
        <p:cNvPr id="1" name=""/>
        <p:cNvGrpSpPr/>
        <p:nvPr/>
      </p:nvGrpSpPr>
      <p:grpSpPr>
        <a:xfrm>
          <a:off x="0" y="0"/>
          <a:ext cx="0" cy="0"/>
          <a:chOff x="0" y="0"/>
          <a:chExt cx="0" cy="0"/>
        </a:xfrm>
      </p:grpSpPr>
      <p:sp>
        <p:nvSpPr>
          <p:cNvPr id="2" name="AutoShape 2"/>
          <p:cNvSpPr/>
          <p:nvPr/>
        </p:nvSpPr>
        <p:spPr>
          <a:xfrm>
            <a:off x="0" y="0"/>
            <a:ext cx="1725331" cy="10287000"/>
          </a:xfrm>
          <a:prstGeom prst="rect">
            <a:avLst/>
          </a:prstGeom>
          <a:solidFill>
            <a:srgbClr val="FDFBFF"/>
          </a:solidFill>
        </p:spPr>
      </p:sp>
      <p:sp>
        <p:nvSpPr>
          <p:cNvPr id="3" name="AutoShape 3"/>
          <p:cNvSpPr/>
          <p:nvPr/>
        </p:nvSpPr>
        <p:spPr>
          <a:xfrm>
            <a:off x="0" y="0"/>
            <a:ext cx="1725331" cy="5143500"/>
          </a:xfrm>
          <a:prstGeom prst="rect">
            <a:avLst/>
          </a:prstGeom>
          <a:solidFill>
            <a:srgbClr val="E0DBE9"/>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grpSp>
        <p:nvGrpSpPr>
          <p:cNvPr id="5" name="Group 5"/>
          <p:cNvGrpSpPr/>
          <p:nvPr/>
        </p:nvGrpSpPr>
        <p:grpSpPr>
          <a:xfrm>
            <a:off x="4179444" y="1693710"/>
            <a:ext cx="11706794" cy="6899580"/>
            <a:chOff x="0" y="0"/>
            <a:chExt cx="15609058" cy="9199440"/>
          </a:xfrm>
        </p:grpSpPr>
        <p:sp>
          <p:nvSpPr>
            <p:cNvPr id="6" name="TextBox 6"/>
            <p:cNvSpPr txBox="1"/>
            <p:nvPr/>
          </p:nvSpPr>
          <p:spPr>
            <a:xfrm>
              <a:off x="0" y="1601861"/>
              <a:ext cx="15609058" cy="6328247"/>
            </a:xfrm>
            <a:prstGeom prst="rect">
              <a:avLst/>
            </a:prstGeom>
          </p:spPr>
          <p:txBody>
            <a:bodyPr lIns="0" tIns="0" rIns="0" bIns="0" rtlCol="0" anchor="t">
              <a:spAutoFit/>
            </a:bodyPr>
            <a:lstStyle/>
            <a:p>
              <a:pPr>
                <a:lnSpc>
                  <a:spcPts val="9201"/>
                </a:lnSpc>
              </a:pPr>
              <a:r>
                <a:rPr lang="en-US" sz="9201">
                  <a:solidFill>
                    <a:srgbClr val="FDFBFF"/>
                  </a:solidFill>
                  <a:latin typeface="Clear Sans Bold Bold"/>
                </a:rPr>
                <a:t>TRENDING YOUTUBE VIDEO STATISTICS (US)</a:t>
              </a:r>
            </a:p>
            <a:p>
              <a:pPr>
                <a:lnSpc>
                  <a:spcPts val="9201"/>
                </a:lnSpc>
              </a:pPr>
              <a:r>
                <a:rPr lang="en-US" sz="9201">
                  <a:solidFill>
                    <a:srgbClr val="FDFBFF"/>
                  </a:solidFill>
                  <a:latin typeface="Clear Sans Bold Bold"/>
                </a:rPr>
                <a:t>DATA ANAYLSIS</a:t>
              </a:r>
            </a:p>
          </p:txBody>
        </p:sp>
        <p:sp>
          <p:nvSpPr>
            <p:cNvPr id="7" name="TextBox 7"/>
            <p:cNvSpPr txBox="1"/>
            <p:nvPr/>
          </p:nvSpPr>
          <p:spPr>
            <a:xfrm>
              <a:off x="0" y="28575"/>
              <a:ext cx="9611598" cy="581025"/>
            </a:xfrm>
            <a:prstGeom prst="rect">
              <a:avLst/>
            </a:prstGeom>
          </p:spPr>
          <p:txBody>
            <a:bodyPr lIns="0" tIns="0" rIns="0" bIns="0" rtlCol="0" anchor="t">
              <a:spAutoFit/>
            </a:bodyPr>
            <a:lstStyle/>
            <a:p>
              <a:pPr>
                <a:lnSpc>
                  <a:spcPts val="3300"/>
                </a:lnSpc>
              </a:pPr>
              <a:r>
                <a:rPr lang="en-US" sz="3000" u="sng" spc="89">
                  <a:solidFill>
                    <a:srgbClr val="FDFBFF"/>
                  </a:solidFill>
                  <a:latin typeface="Clear Sans Regular Bold"/>
                </a:rPr>
                <a:t>MATTHEW NICHOLAS LENGKEY</a:t>
              </a:r>
            </a:p>
          </p:txBody>
        </p:sp>
        <p:sp>
          <p:nvSpPr>
            <p:cNvPr id="8" name="TextBox 8"/>
            <p:cNvSpPr txBox="1"/>
            <p:nvPr/>
          </p:nvSpPr>
          <p:spPr>
            <a:xfrm>
              <a:off x="0" y="8760444"/>
              <a:ext cx="9611598" cy="438997"/>
            </a:xfrm>
            <a:prstGeom prst="rect">
              <a:avLst/>
            </a:prstGeom>
          </p:spPr>
          <p:txBody>
            <a:bodyPr lIns="0" tIns="0" rIns="0" bIns="0" rtlCol="0" anchor="t">
              <a:spAutoFit/>
            </a:bodyPr>
            <a:lstStyle/>
            <a:p>
              <a:pPr>
                <a:lnSpc>
                  <a:spcPts val="2530"/>
                </a:lnSpc>
              </a:pPr>
              <a:r>
                <a:rPr lang="en-US" sz="2300" spc="92">
                  <a:solidFill>
                    <a:srgbClr val="FDFBFF"/>
                  </a:solidFill>
                  <a:latin typeface="Clear Sans Regular"/>
                </a:rPr>
                <a:t>September 2022</a:t>
              </a:r>
            </a:p>
          </p:txBody>
        </p:sp>
      </p:grpSp>
      <p:sp>
        <p:nvSpPr>
          <p:cNvPr id="9" name="TextBox 9"/>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3A2A66"/>
                </a:solidFill>
                <a:latin typeface="Clear Sans Bold Bold"/>
              </a:rPr>
              <a:t>01</a:t>
            </a:r>
          </a:p>
        </p:txBody>
      </p:sp>
      <p:grpSp>
        <p:nvGrpSpPr>
          <p:cNvPr id="10" name="Group 10"/>
          <p:cNvGrpSpPr/>
          <p:nvPr/>
        </p:nvGrpSpPr>
        <p:grpSpPr>
          <a:xfrm>
            <a:off x="16549550" y="1028700"/>
            <a:ext cx="709750" cy="70975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BFF"/>
            </a:solid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pic>
        <p:nvPicPr>
          <p:cNvPr id="5" name="Picture 5"/>
          <p:cNvPicPr>
            <a:picLocks noChangeAspect="1"/>
          </p:cNvPicPr>
          <p:nvPr/>
        </p:nvPicPr>
        <p:blipFill>
          <a:blip r:embed="rId4"/>
          <a:srcRect/>
          <a:stretch>
            <a:fillRect/>
          </a:stretch>
        </p:blipFill>
        <p:spPr>
          <a:xfrm>
            <a:off x="2061552" y="52129"/>
            <a:ext cx="14164896" cy="10182742"/>
          </a:xfrm>
          <a:prstGeom prst="rect">
            <a:avLst/>
          </a:prstGeom>
        </p:spPr>
      </p:pic>
      <p:sp>
        <p:nvSpPr>
          <p:cNvPr id="6" name="TextBox 6"/>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10</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49550" y="1028700"/>
            <a:ext cx="709750" cy="709750"/>
            <a:chOff x="0" y="0"/>
            <a:chExt cx="946334" cy="946334"/>
          </a:xfrm>
        </p:grpSpPr>
        <p:grpSp>
          <p:nvGrpSpPr>
            <p:cNvPr id="6" name="Group 6"/>
            <p:cNvGrpSpPr/>
            <p:nvPr/>
          </p:nvGrpSpPr>
          <p:grpSpPr>
            <a:xfrm>
              <a:off x="0" y="0"/>
              <a:ext cx="946334" cy="946334"/>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8" name="TextBox 8"/>
            <p:cNvSpPr txBox="1"/>
            <p:nvPr/>
          </p:nvSpPr>
          <p:spPr>
            <a:xfrm>
              <a:off x="184607" y="324446"/>
              <a:ext cx="577119" cy="345067"/>
            </a:xfrm>
            <a:prstGeom prst="rect">
              <a:avLst/>
            </a:prstGeom>
          </p:spPr>
          <p:txBody>
            <a:bodyPr lIns="0" tIns="0" rIns="0" bIns="0" rtlCol="0" anchor="t">
              <a:spAutoFit/>
            </a:bodyPr>
            <a:lstStyle/>
            <a:p>
              <a:pPr algn="ctr">
                <a:lnSpc>
                  <a:spcPts val="1973"/>
                </a:lnSpc>
              </a:pPr>
              <a:r>
                <a:rPr lang="en-US" sz="1973">
                  <a:solidFill>
                    <a:srgbClr val="FDFBFF"/>
                  </a:solidFill>
                  <a:latin typeface="Clear Sans Bold Bold"/>
                </a:rPr>
                <a:t>KC</a:t>
              </a:r>
            </a:p>
          </p:txBody>
        </p:sp>
      </p:grpSp>
      <p:pic>
        <p:nvPicPr>
          <p:cNvPr id="9" name="Picture 9"/>
          <p:cNvPicPr>
            <a:picLocks noChangeAspect="1"/>
          </p:cNvPicPr>
          <p:nvPr/>
        </p:nvPicPr>
        <p:blipFill>
          <a:blip r:embed="rId4"/>
          <a:srcRect/>
          <a:stretch>
            <a:fillRect/>
          </a:stretch>
        </p:blipFill>
        <p:spPr>
          <a:xfrm>
            <a:off x="2052799" y="0"/>
            <a:ext cx="15544377" cy="10324250"/>
          </a:xfrm>
          <a:prstGeom prst="rect">
            <a:avLst/>
          </a:prstGeom>
        </p:spPr>
      </p:pic>
      <p:sp>
        <p:nvSpPr>
          <p:cNvPr id="10" name="TextBox 10"/>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a:solidFill>
                  <a:srgbClr val="FDFBFF"/>
                </a:solidFill>
                <a:latin typeface="Clear Sans Bold"/>
              </a:rPr>
              <a:t>11</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pic>
        <p:nvPicPr>
          <p:cNvPr id="5" name="Picture 5"/>
          <p:cNvPicPr>
            <a:picLocks noChangeAspect="1"/>
          </p:cNvPicPr>
          <p:nvPr/>
        </p:nvPicPr>
        <p:blipFill>
          <a:blip r:embed="rId4"/>
          <a:srcRect/>
          <a:stretch>
            <a:fillRect/>
          </a:stretch>
        </p:blipFill>
        <p:spPr>
          <a:xfrm>
            <a:off x="1725331" y="209644"/>
            <a:ext cx="16082915" cy="10077356"/>
          </a:xfrm>
          <a:prstGeom prst="rect">
            <a:avLst/>
          </a:prstGeom>
        </p:spPr>
      </p:pic>
      <p:pic>
        <p:nvPicPr>
          <p:cNvPr id="6" name="Picture 6"/>
          <p:cNvPicPr>
            <a:picLocks noChangeAspect="1"/>
          </p:cNvPicPr>
          <p:nvPr/>
        </p:nvPicPr>
        <p:blipFill>
          <a:blip r:embed="rId5"/>
          <a:srcRect/>
          <a:stretch>
            <a:fillRect/>
          </a:stretch>
        </p:blipFill>
        <p:spPr>
          <a:xfrm>
            <a:off x="16320662" y="45031"/>
            <a:ext cx="1967338" cy="1967338"/>
          </a:xfrm>
          <a:prstGeom prst="rect">
            <a:avLst/>
          </a:prstGeom>
        </p:spPr>
      </p:pic>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12</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pic>
        <p:nvPicPr>
          <p:cNvPr id="5" name="Picture 5"/>
          <p:cNvPicPr>
            <a:picLocks noChangeAspect="1"/>
          </p:cNvPicPr>
          <p:nvPr/>
        </p:nvPicPr>
        <p:blipFill>
          <a:blip r:embed="rId4"/>
          <a:srcRect/>
          <a:stretch>
            <a:fillRect/>
          </a:stretch>
        </p:blipFill>
        <p:spPr>
          <a:xfrm>
            <a:off x="1725331" y="166509"/>
            <a:ext cx="16365340" cy="10120491"/>
          </a:xfrm>
          <a:prstGeom prst="rect">
            <a:avLst/>
          </a:prstGeom>
        </p:spPr>
      </p:pic>
      <p:pic>
        <p:nvPicPr>
          <p:cNvPr id="6" name="Picture 6"/>
          <p:cNvPicPr>
            <a:picLocks noChangeAspect="1"/>
          </p:cNvPicPr>
          <p:nvPr/>
        </p:nvPicPr>
        <p:blipFill>
          <a:blip r:embed="rId5"/>
          <a:srcRect/>
          <a:stretch>
            <a:fillRect/>
          </a:stretch>
        </p:blipFill>
        <p:spPr>
          <a:xfrm>
            <a:off x="15448849" y="166509"/>
            <a:ext cx="2641822" cy="2077019"/>
          </a:xfrm>
          <a:prstGeom prst="rect">
            <a:avLst/>
          </a:prstGeom>
        </p:spPr>
      </p:pic>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13</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25331" y="170938"/>
            <a:ext cx="16323999" cy="9945124"/>
          </a:xfrm>
          <a:prstGeom prst="rect">
            <a:avLst/>
          </a:prstGeom>
        </p:spPr>
      </p:pic>
      <p:sp>
        <p:nvSpPr>
          <p:cNvPr id="3" name="AutoShape 3"/>
          <p:cNvSpPr/>
          <p:nvPr/>
        </p:nvSpPr>
        <p:spPr>
          <a:xfrm>
            <a:off x="0" y="5143500"/>
            <a:ext cx="1725331" cy="5143500"/>
          </a:xfrm>
          <a:prstGeom prst="rect">
            <a:avLst/>
          </a:prstGeom>
          <a:solidFill>
            <a:srgbClr val="E0DBE9"/>
          </a:solidFill>
        </p:spPr>
      </p:sp>
      <p:sp>
        <p:nvSpPr>
          <p:cNvPr id="4" name="AutoShape 4"/>
          <p:cNvSpPr/>
          <p:nvPr/>
        </p:nvSpPr>
        <p:spPr>
          <a:xfrm>
            <a:off x="0" y="0"/>
            <a:ext cx="1725331" cy="5143500"/>
          </a:xfrm>
          <a:prstGeom prst="rect">
            <a:avLst/>
          </a:prstGeom>
          <a:solidFill>
            <a:srgbClr val="3A2A66"/>
          </a:solidFill>
        </p:spPr>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598237" y="7539285"/>
            <a:ext cx="528857" cy="351930"/>
          </a:xfrm>
          <a:prstGeom prst="rect">
            <a:avLst/>
          </a:prstGeom>
        </p:spPr>
      </p:pic>
      <p:pic>
        <p:nvPicPr>
          <p:cNvPr id="6" name="Picture 6"/>
          <p:cNvPicPr>
            <a:picLocks noChangeAspect="1"/>
          </p:cNvPicPr>
          <p:nvPr/>
        </p:nvPicPr>
        <p:blipFill>
          <a:blip r:embed="rId5"/>
          <a:srcRect/>
          <a:stretch>
            <a:fillRect/>
          </a:stretch>
        </p:blipFill>
        <p:spPr>
          <a:xfrm>
            <a:off x="15985238" y="170938"/>
            <a:ext cx="2064092" cy="1909636"/>
          </a:xfrm>
          <a:prstGeom prst="rect">
            <a:avLst/>
          </a:prstGeom>
        </p:spPr>
      </p:pic>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14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49550" y="1028700"/>
            <a:ext cx="709750" cy="709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15</a:t>
            </a:r>
          </a:p>
        </p:txBody>
      </p:sp>
      <p:sp>
        <p:nvSpPr>
          <p:cNvPr id="8" name="TextBox 8"/>
          <p:cNvSpPr txBox="1"/>
          <p:nvPr/>
        </p:nvSpPr>
        <p:spPr>
          <a:xfrm>
            <a:off x="2355315" y="1028700"/>
            <a:ext cx="11145728" cy="990600"/>
          </a:xfrm>
          <a:prstGeom prst="rect">
            <a:avLst/>
          </a:prstGeom>
        </p:spPr>
        <p:txBody>
          <a:bodyPr lIns="0" tIns="0" rIns="0" bIns="0" rtlCol="0" anchor="t">
            <a:spAutoFit/>
          </a:bodyPr>
          <a:lstStyle/>
          <a:p>
            <a:pPr>
              <a:lnSpc>
                <a:spcPts val="7800"/>
              </a:lnSpc>
            </a:pPr>
            <a:r>
              <a:rPr lang="en-US" sz="6500">
                <a:solidFill>
                  <a:srgbClr val="3A2A66"/>
                </a:solidFill>
                <a:latin typeface="Clear Sans Regular"/>
              </a:rPr>
              <a:t>Conclusion</a:t>
            </a:r>
          </a:p>
        </p:txBody>
      </p:sp>
      <p:grpSp>
        <p:nvGrpSpPr>
          <p:cNvPr id="9" name="Group 9"/>
          <p:cNvGrpSpPr/>
          <p:nvPr/>
        </p:nvGrpSpPr>
        <p:grpSpPr>
          <a:xfrm>
            <a:off x="3189600" y="2571750"/>
            <a:ext cx="14268896" cy="4559491"/>
            <a:chOff x="0" y="0"/>
            <a:chExt cx="19025195" cy="6079321"/>
          </a:xfrm>
        </p:grpSpPr>
        <p:sp>
          <p:nvSpPr>
            <p:cNvPr id="10" name="TextBox 10"/>
            <p:cNvSpPr txBox="1"/>
            <p:nvPr/>
          </p:nvSpPr>
          <p:spPr>
            <a:xfrm>
              <a:off x="0" y="38100"/>
              <a:ext cx="19025195" cy="738389"/>
            </a:xfrm>
            <a:prstGeom prst="rect">
              <a:avLst/>
            </a:prstGeom>
          </p:spPr>
          <p:txBody>
            <a:bodyPr lIns="0" tIns="0" rIns="0" bIns="0" rtlCol="0" anchor="t">
              <a:spAutoFit/>
            </a:bodyPr>
            <a:lstStyle/>
            <a:p>
              <a:pPr>
                <a:lnSpc>
                  <a:spcPts val="4241"/>
                </a:lnSpc>
              </a:pPr>
              <a:r>
                <a:rPr lang="en-US" sz="3855" spc="77">
                  <a:solidFill>
                    <a:srgbClr val="3A2A66"/>
                  </a:solidFill>
                  <a:latin typeface="Clear Sans Regular"/>
                </a:rPr>
                <a:t>General Overview</a:t>
              </a:r>
            </a:p>
          </p:txBody>
        </p:sp>
        <p:sp>
          <p:nvSpPr>
            <p:cNvPr id="11" name="TextBox 11"/>
            <p:cNvSpPr txBox="1"/>
            <p:nvPr/>
          </p:nvSpPr>
          <p:spPr>
            <a:xfrm>
              <a:off x="0" y="905166"/>
              <a:ext cx="19025195" cy="5174155"/>
            </a:xfrm>
            <a:prstGeom prst="rect">
              <a:avLst/>
            </a:prstGeom>
          </p:spPr>
          <p:txBody>
            <a:bodyPr lIns="0" tIns="0" rIns="0" bIns="0" rtlCol="0" anchor="t">
              <a:spAutoFit/>
            </a:bodyPr>
            <a:lstStyle/>
            <a:p>
              <a:pPr>
                <a:lnSpc>
                  <a:spcPts val="4026"/>
                </a:lnSpc>
              </a:pPr>
              <a:r>
                <a:rPr lang="en-US" sz="2684">
                  <a:solidFill>
                    <a:srgbClr val="3A2A66"/>
                  </a:solidFill>
                  <a:latin typeface="Clear Sans Regular"/>
                </a:rPr>
                <a:t>Seeing the general overview data clearly can be seen that there are the top 2 categories that dominated the YouTube 2017-2018's trending section based on these charts:</a:t>
              </a:r>
            </a:p>
            <a:p>
              <a:pPr marL="579486" lvl="1" indent="-289743">
                <a:lnSpc>
                  <a:spcPts val="4026"/>
                </a:lnSpc>
                <a:buFont typeface="Arial"/>
                <a:buChar char="•"/>
              </a:pPr>
              <a:r>
                <a:rPr lang="en-US" sz="2684">
                  <a:solidFill>
                    <a:srgbClr val="3A2A66"/>
                  </a:solidFill>
                  <a:latin typeface="Clear Sans Regular"/>
                </a:rPr>
                <a:t>Categories With the Most Trending Videos</a:t>
              </a:r>
            </a:p>
            <a:p>
              <a:pPr marL="579486" lvl="1" indent="-289743">
                <a:lnSpc>
                  <a:spcPts val="4026"/>
                </a:lnSpc>
                <a:buFont typeface="Arial"/>
                <a:buChar char="•"/>
              </a:pPr>
              <a:r>
                <a:rPr lang="en-US" sz="2684">
                  <a:solidFill>
                    <a:srgbClr val="3A2A66"/>
                  </a:solidFill>
                  <a:latin typeface="Clear Sans Regular"/>
                </a:rPr>
                <a:t>Total Views Accumulated for Each Category</a:t>
              </a:r>
            </a:p>
            <a:p>
              <a:pPr marL="579486" lvl="1" indent="-289743">
                <a:lnSpc>
                  <a:spcPts val="4026"/>
                </a:lnSpc>
                <a:buFont typeface="Arial"/>
                <a:buChar char="•"/>
              </a:pPr>
              <a:r>
                <a:rPr lang="en-US" sz="2684">
                  <a:solidFill>
                    <a:srgbClr val="3A2A66"/>
                  </a:solidFill>
                  <a:latin typeface="Clear Sans Regular"/>
                </a:rPr>
                <a:t>Top 10 Trending Channels Based on Views</a:t>
              </a:r>
            </a:p>
            <a:p>
              <a:pPr marL="579486" lvl="1" indent="-289743">
                <a:lnSpc>
                  <a:spcPts val="4026"/>
                </a:lnSpc>
                <a:buFont typeface="Arial"/>
                <a:buChar char="•"/>
              </a:pPr>
              <a:r>
                <a:rPr lang="en-US" sz="2684">
                  <a:solidFill>
                    <a:srgbClr val="3A2A66"/>
                  </a:solidFill>
                  <a:latin typeface="Clear Sans Regular"/>
                </a:rPr>
                <a:t>Top 10 Trending Channels Videos that Has Longest Avg Days Trending</a:t>
              </a:r>
            </a:p>
            <a:p>
              <a:pPr marL="579486" lvl="1" indent="-289743">
                <a:lnSpc>
                  <a:spcPts val="4026"/>
                </a:lnSpc>
                <a:buFont typeface="Arial"/>
                <a:buChar char="•"/>
              </a:pPr>
              <a:r>
                <a:rPr lang="en-US" sz="2684">
                  <a:solidFill>
                    <a:srgbClr val="3A2A66"/>
                  </a:solidFill>
                  <a:latin typeface="Clear Sans Regular"/>
                </a:rPr>
                <a:t>Top Categories: Music and Entertainment</a:t>
              </a:r>
            </a:p>
            <a:p>
              <a:pPr>
                <a:lnSpc>
                  <a:spcPts val="2976"/>
                </a:lnSpc>
              </a:pPr>
              <a:endParaRPr lang="en-US" sz="2684">
                <a:solidFill>
                  <a:srgbClr val="3A2A66"/>
                </a:solidFill>
                <a:latin typeface="Clear Sans Regular"/>
              </a:endParaRPr>
            </a:p>
          </p:txBody>
        </p:sp>
      </p:grpSp>
      <p:grpSp>
        <p:nvGrpSpPr>
          <p:cNvPr id="12" name="Group 12"/>
          <p:cNvGrpSpPr/>
          <p:nvPr/>
        </p:nvGrpSpPr>
        <p:grpSpPr>
          <a:xfrm>
            <a:off x="2554098" y="2750973"/>
            <a:ext cx="220827" cy="22082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grpSp>
        <p:nvGrpSpPr>
          <p:cNvPr id="14" name="Group 14"/>
          <p:cNvGrpSpPr/>
          <p:nvPr/>
        </p:nvGrpSpPr>
        <p:grpSpPr>
          <a:xfrm>
            <a:off x="3189600" y="6702372"/>
            <a:ext cx="14268896" cy="2155536"/>
            <a:chOff x="0" y="0"/>
            <a:chExt cx="19025195" cy="2874048"/>
          </a:xfrm>
        </p:grpSpPr>
        <p:sp>
          <p:nvSpPr>
            <p:cNvPr id="15" name="TextBox 15"/>
            <p:cNvSpPr txBox="1"/>
            <p:nvPr/>
          </p:nvSpPr>
          <p:spPr>
            <a:xfrm>
              <a:off x="0" y="38100"/>
              <a:ext cx="19025195" cy="738389"/>
            </a:xfrm>
            <a:prstGeom prst="rect">
              <a:avLst/>
            </a:prstGeom>
          </p:spPr>
          <p:txBody>
            <a:bodyPr lIns="0" tIns="0" rIns="0" bIns="0" rtlCol="0" anchor="t">
              <a:spAutoFit/>
            </a:bodyPr>
            <a:lstStyle/>
            <a:p>
              <a:pPr>
                <a:lnSpc>
                  <a:spcPts val="4241"/>
                </a:lnSpc>
              </a:pPr>
              <a:endParaRPr/>
            </a:p>
          </p:txBody>
        </p:sp>
        <p:sp>
          <p:nvSpPr>
            <p:cNvPr id="16" name="TextBox 16"/>
            <p:cNvSpPr txBox="1"/>
            <p:nvPr/>
          </p:nvSpPr>
          <p:spPr>
            <a:xfrm>
              <a:off x="0" y="905166"/>
              <a:ext cx="19025195" cy="1968881"/>
            </a:xfrm>
            <a:prstGeom prst="rect">
              <a:avLst/>
            </a:prstGeom>
          </p:spPr>
          <p:txBody>
            <a:bodyPr lIns="0" tIns="0" rIns="0" bIns="0" rtlCol="0" anchor="t">
              <a:spAutoFit/>
            </a:bodyPr>
            <a:lstStyle/>
            <a:p>
              <a:pPr>
                <a:lnSpc>
                  <a:spcPts val="4019"/>
                </a:lnSpc>
              </a:pPr>
              <a:r>
                <a:rPr lang="en-US" sz="2679">
                  <a:solidFill>
                    <a:srgbClr val="3A2A66"/>
                  </a:solidFill>
                  <a:latin typeface="Clear Sans Regular"/>
                </a:rPr>
                <a:t>Both categories have the highest views accumulated and the most video listed on the YouTube trending page. Film &amp; Animation also may become a potential category to do the marketing campaign.</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3A2A66"/>
        </a:solidFill>
        <a:effectLst/>
      </p:bgPr>
    </p:bg>
    <p:spTree>
      <p:nvGrpSpPr>
        <p:cNvPr id="1" name=""/>
        <p:cNvGrpSpPr/>
        <p:nvPr/>
      </p:nvGrpSpPr>
      <p:grpSpPr>
        <a:xfrm>
          <a:off x="0" y="0"/>
          <a:ext cx="0" cy="0"/>
          <a:chOff x="0" y="0"/>
          <a:chExt cx="0" cy="0"/>
        </a:xfrm>
      </p:grpSpPr>
      <p:grpSp>
        <p:nvGrpSpPr>
          <p:cNvPr id="2" name="Group 2"/>
          <p:cNvGrpSpPr/>
          <p:nvPr/>
        </p:nvGrpSpPr>
        <p:grpSpPr>
          <a:xfrm>
            <a:off x="16549550" y="1028700"/>
            <a:ext cx="709750" cy="709750"/>
            <a:chOff x="0" y="0"/>
            <a:chExt cx="6350000" cy="6350000"/>
          </a:xfrm>
        </p:grpSpPr>
        <p:sp>
          <p:nvSpPr>
            <p:cNvPr id="3" name="Freeform 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BFF"/>
            </a:solidFill>
          </p:spPr>
        </p:sp>
      </p:grpSp>
      <p:sp>
        <p:nvSpPr>
          <p:cNvPr id="4" name="AutoShape 4"/>
          <p:cNvSpPr/>
          <p:nvPr/>
        </p:nvSpPr>
        <p:spPr>
          <a:xfrm>
            <a:off x="0" y="0"/>
            <a:ext cx="1725331" cy="10287000"/>
          </a:xfrm>
          <a:prstGeom prst="rect">
            <a:avLst/>
          </a:prstGeom>
          <a:solidFill>
            <a:srgbClr val="FDFBFF"/>
          </a:solidFill>
        </p:spPr>
      </p:sp>
      <p:sp>
        <p:nvSpPr>
          <p:cNvPr id="5" name="AutoShape 5"/>
          <p:cNvSpPr/>
          <p:nvPr/>
        </p:nvSpPr>
        <p:spPr>
          <a:xfrm>
            <a:off x="0" y="0"/>
            <a:ext cx="1725331" cy="5143500"/>
          </a:xfrm>
          <a:prstGeom prst="rect">
            <a:avLst/>
          </a:prstGeom>
          <a:solidFill>
            <a:srgbClr val="E0DBE9"/>
          </a:solidFill>
        </p:spPr>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3A2A66"/>
                </a:solidFill>
                <a:latin typeface="Clear Sans Bold Bold"/>
              </a:rPr>
              <a:t>16</a:t>
            </a:r>
          </a:p>
        </p:txBody>
      </p:sp>
      <p:grpSp>
        <p:nvGrpSpPr>
          <p:cNvPr id="8" name="Group 8"/>
          <p:cNvGrpSpPr/>
          <p:nvPr/>
        </p:nvGrpSpPr>
        <p:grpSpPr>
          <a:xfrm>
            <a:off x="3756323" y="3443506"/>
            <a:ext cx="12206978" cy="3399987"/>
            <a:chOff x="0" y="0"/>
            <a:chExt cx="16275971" cy="4533316"/>
          </a:xfrm>
        </p:grpSpPr>
        <p:sp>
          <p:nvSpPr>
            <p:cNvPr id="9" name="TextBox 9"/>
            <p:cNvSpPr txBox="1"/>
            <p:nvPr/>
          </p:nvSpPr>
          <p:spPr>
            <a:xfrm>
              <a:off x="0" y="1469733"/>
              <a:ext cx="16275971" cy="1561042"/>
            </a:xfrm>
            <a:prstGeom prst="rect">
              <a:avLst/>
            </a:prstGeom>
          </p:spPr>
          <p:txBody>
            <a:bodyPr lIns="0" tIns="0" rIns="0" bIns="0" rtlCol="0" anchor="t">
              <a:spAutoFit/>
            </a:bodyPr>
            <a:lstStyle/>
            <a:p>
              <a:pPr>
                <a:lnSpc>
                  <a:spcPts val="8500"/>
                </a:lnSpc>
              </a:pPr>
              <a:r>
                <a:rPr lang="en-US" sz="8500">
                  <a:solidFill>
                    <a:srgbClr val="FDFBFF"/>
                  </a:solidFill>
                  <a:latin typeface="Clear Sans Bold Bold"/>
                </a:rPr>
                <a:t>DATA VISUALIZATION</a:t>
              </a:r>
            </a:p>
          </p:txBody>
        </p:sp>
        <p:sp>
          <p:nvSpPr>
            <p:cNvPr id="10" name="TextBox 10"/>
            <p:cNvSpPr txBox="1"/>
            <p:nvPr/>
          </p:nvSpPr>
          <p:spPr>
            <a:xfrm>
              <a:off x="0" y="28575"/>
              <a:ext cx="16275971" cy="581025"/>
            </a:xfrm>
            <a:prstGeom prst="rect">
              <a:avLst/>
            </a:prstGeom>
          </p:spPr>
          <p:txBody>
            <a:bodyPr lIns="0" tIns="0" rIns="0" bIns="0" rtlCol="0" anchor="t">
              <a:spAutoFit/>
            </a:bodyPr>
            <a:lstStyle/>
            <a:p>
              <a:pPr>
                <a:lnSpc>
                  <a:spcPts val="3300"/>
                </a:lnSpc>
              </a:pPr>
              <a:r>
                <a:rPr lang="en-US" sz="3000" u="sng">
                  <a:solidFill>
                    <a:srgbClr val="FDFBFF"/>
                  </a:solidFill>
                  <a:latin typeface="Clear Sans Regular Bold"/>
                </a:rPr>
                <a:t>SPECIFIC DATA</a:t>
              </a:r>
            </a:p>
          </p:txBody>
        </p:sp>
        <p:sp>
          <p:nvSpPr>
            <p:cNvPr id="11" name="TextBox 11"/>
            <p:cNvSpPr txBox="1"/>
            <p:nvPr/>
          </p:nvSpPr>
          <p:spPr>
            <a:xfrm>
              <a:off x="0" y="3767083"/>
              <a:ext cx="16275971" cy="766233"/>
            </a:xfrm>
            <a:prstGeom prst="rect">
              <a:avLst/>
            </a:prstGeom>
          </p:spPr>
          <p:txBody>
            <a:bodyPr lIns="0" tIns="0" rIns="0" bIns="0" rtlCol="0" anchor="t">
              <a:spAutoFit/>
            </a:bodyPr>
            <a:lstStyle/>
            <a:p>
              <a:pPr>
                <a:lnSpc>
                  <a:spcPts val="4399"/>
                </a:lnSpc>
              </a:pPr>
              <a:r>
                <a:rPr lang="en-US" sz="3999" spc="79">
                  <a:solidFill>
                    <a:srgbClr val="FDFBFF"/>
                  </a:solidFill>
                  <a:latin typeface="Clear Sans Regular"/>
                </a:rPr>
                <a:t>Analysis</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598237" y="7539285"/>
            <a:ext cx="528857" cy="351930"/>
          </a:xfrm>
          <a:prstGeom prst="rect">
            <a:avLst/>
          </a:prstGeom>
        </p:spPr>
      </p:pic>
      <p:sp>
        <p:nvSpPr>
          <p:cNvPr id="5" name="TextBox 5"/>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17</a:t>
            </a:r>
          </a:p>
        </p:txBody>
      </p:sp>
      <p:sp>
        <p:nvSpPr>
          <p:cNvPr id="6" name="TextBox 6"/>
          <p:cNvSpPr txBox="1"/>
          <p:nvPr/>
        </p:nvSpPr>
        <p:spPr>
          <a:xfrm>
            <a:off x="3374076" y="1028700"/>
            <a:ext cx="11145728" cy="990600"/>
          </a:xfrm>
          <a:prstGeom prst="rect">
            <a:avLst/>
          </a:prstGeom>
        </p:spPr>
        <p:txBody>
          <a:bodyPr lIns="0" tIns="0" rIns="0" bIns="0" rtlCol="0" anchor="t">
            <a:spAutoFit/>
          </a:bodyPr>
          <a:lstStyle/>
          <a:p>
            <a:pPr>
              <a:lnSpc>
                <a:spcPts val="7800"/>
              </a:lnSpc>
            </a:pPr>
            <a:r>
              <a:rPr lang="en-US" sz="6500">
                <a:solidFill>
                  <a:srgbClr val="3A2A66"/>
                </a:solidFill>
                <a:latin typeface="Clear Sans Regular"/>
              </a:rPr>
              <a:t>What's the difference?</a:t>
            </a:r>
          </a:p>
        </p:txBody>
      </p:sp>
      <p:grpSp>
        <p:nvGrpSpPr>
          <p:cNvPr id="7" name="Group 7"/>
          <p:cNvGrpSpPr/>
          <p:nvPr/>
        </p:nvGrpSpPr>
        <p:grpSpPr>
          <a:xfrm>
            <a:off x="4351993" y="3187976"/>
            <a:ext cx="8389666" cy="3047373"/>
            <a:chOff x="0" y="0"/>
            <a:chExt cx="11186221" cy="4063164"/>
          </a:xfrm>
        </p:grpSpPr>
        <p:sp>
          <p:nvSpPr>
            <p:cNvPr id="8" name="TextBox 8"/>
            <p:cNvSpPr txBox="1"/>
            <p:nvPr/>
          </p:nvSpPr>
          <p:spPr>
            <a:xfrm>
              <a:off x="0" y="38100"/>
              <a:ext cx="11186221" cy="796679"/>
            </a:xfrm>
            <a:prstGeom prst="rect">
              <a:avLst/>
            </a:prstGeom>
          </p:spPr>
          <p:txBody>
            <a:bodyPr lIns="0" tIns="0" rIns="0" bIns="0" rtlCol="0" anchor="t">
              <a:spAutoFit/>
            </a:bodyPr>
            <a:lstStyle/>
            <a:p>
              <a:pPr>
                <a:lnSpc>
                  <a:spcPts val="4595"/>
                </a:lnSpc>
              </a:pPr>
              <a:r>
                <a:rPr lang="en-US" sz="4177" spc="83">
                  <a:solidFill>
                    <a:srgbClr val="3A2A66"/>
                  </a:solidFill>
                  <a:latin typeface="Clear Sans Regular"/>
                </a:rPr>
                <a:t>Categories:</a:t>
              </a:r>
            </a:p>
          </p:txBody>
        </p:sp>
        <p:sp>
          <p:nvSpPr>
            <p:cNvPr id="9" name="TextBox 9"/>
            <p:cNvSpPr txBox="1"/>
            <p:nvPr/>
          </p:nvSpPr>
          <p:spPr>
            <a:xfrm>
              <a:off x="0" y="1074107"/>
              <a:ext cx="11186221" cy="2989057"/>
            </a:xfrm>
            <a:prstGeom prst="rect">
              <a:avLst/>
            </a:prstGeom>
          </p:spPr>
          <p:txBody>
            <a:bodyPr lIns="0" tIns="0" rIns="0" bIns="0" rtlCol="0" anchor="t">
              <a:spAutoFit/>
            </a:bodyPr>
            <a:lstStyle/>
            <a:p>
              <a:pPr marL="649430" lvl="1" indent="-324715">
                <a:lnSpc>
                  <a:spcPts val="4512"/>
                </a:lnSpc>
                <a:buFont typeface="Arial"/>
                <a:buChar char="•"/>
              </a:pPr>
              <a:r>
                <a:rPr lang="en-US" sz="3008">
                  <a:solidFill>
                    <a:srgbClr val="3A2A66"/>
                  </a:solidFill>
                  <a:latin typeface="Clear Sans Regular"/>
                </a:rPr>
                <a:t>Howto &amp; Style</a:t>
              </a:r>
            </a:p>
            <a:p>
              <a:pPr marL="649430" lvl="1" indent="-324715">
                <a:lnSpc>
                  <a:spcPts val="4512"/>
                </a:lnSpc>
                <a:buFont typeface="Arial"/>
                <a:buChar char="•"/>
              </a:pPr>
              <a:r>
                <a:rPr lang="en-US" sz="3008">
                  <a:solidFill>
                    <a:srgbClr val="3A2A66"/>
                  </a:solidFill>
                  <a:latin typeface="Clear Sans Regular"/>
                </a:rPr>
                <a:t>People &amp; Blogs</a:t>
              </a:r>
            </a:p>
            <a:p>
              <a:pPr marL="649430" lvl="1" indent="-324715">
                <a:lnSpc>
                  <a:spcPts val="4512"/>
                </a:lnSpc>
                <a:buFont typeface="Arial"/>
                <a:buChar char="•"/>
              </a:pPr>
              <a:r>
                <a:rPr lang="en-US" sz="3008">
                  <a:solidFill>
                    <a:srgbClr val="3A2A66"/>
                  </a:solidFill>
                  <a:latin typeface="Clear Sans Regular"/>
                </a:rPr>
                <a:t>Entertainment</a:t>
              </a:r>
            </a:p>
            <a:p>
              <a:pPr>
                <a:lnSpc>
                  <a:spcPts val="4512"/>
                </a:lnSpc>
              </a:pPr>
              <a:endParaRPr lang="en-US" sz="3008">
                <a:solidFill>
                  <a:srgbClr val="3A2A66"/>
                </a:solidFill>
                <a:latin typeface="Clear Sans Regular"/>
              </a:endParaRPr>
            </a:p>
          </p:txBody>
        </p:sp>
      </p:grpSp>
      <p:grpSp>
        <p:nvGrpSpPr>
          <p:cNvPr id="10" name="Group 10"/>
          <p:cNvGrpSpPr/>
          <p:nvPr/>
        </p:nvGrpSpPr>
        <p:grpSpPr>
          <a:xfrm>
            <a:off x="3374076" y="3333622"/>
            <a:ext cx="334792" cy="334792"/>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grpSp>
        <p:nvGrpSpPr>
          <p:cNvPr id="12" name="Group 12"/>
          <p:cNvGrpSpPr/>
          <p:nvPr/>
        </p:nvGrpSpPr>
        <p:grpSpPr>
          <a:xfrm>
            <a:off x="4351993" y="6455992"/>
            <a:ext cx="8389666" cy="3620399"/>
            <a:chOff x="0" y="0"/>
            <a:chExt cx="11186221" cy="4827199"/>
          </a:xfrm>
        </p:grpSpPr>
        <p:sp>
          <p:nvSpPr>
            <p:cNvPr id="13" name="TextBox 13"/>
            <p:cNvSpPr txBox="1"/>
            <p:nvPr/>
          </p:nvSpPr>
          <p:spPr>
            <a:xfrm>
              <a:off x="0" y="38100"/>
              <a:ext cx="11186221" cy="796679"/>
            </a:xfrm>
            <a:prstGeom prst="rect">
              <a:avLst/>
            </a:prstGeom>
          </p:spPr>
          <p:txBody>
            <a:bodyPr lIns="0" tIns="0" rIns="0" bIns="0" rtlCol="0" anchor="t">
              <a:spAutoFit/>
            </a:bodyPr>
            <a:lstStyle/>
            <a:p>
              <a:pPr>
                <a:lnSpc>
                  <a:spcPts val="4595"/>
                </a:lnSpc>
              </a:pPr>
              <a:r>
                <a:rPr lang="en-US" sz="4177" spc="83">
                  <a:solidFill>
                    <a:srgbClr val="3A2A66"/>
                  </a:solidFill>
                  <a:latin typeface="Clear Sans Regular"/>
                </a:rPr>
                <a:t>Tags:</a:t>
              </a:r>
            </a:p>
          </p:txBody>
        </p:sp>
        <p:sp>
          <p:nvSpPr>
            <p:cNvPr id="14" name="TextBox 14"/>
            <p:cNvSpPr txBox="1"/>
            <p:nvPr/>
          </p:nvSpPr>
          <p:spPr>
            <a:xfrm>
              <a:off x="0" y="1074107"/>
              <a:ext cx="11186221" cy="3753092"/>
            </a:xfrm>
            <a:prstGeom prst="rect">
              <a:avLst/>
            </a:prstGeom>
          </p:spPr>
          <p:txBody>
            <a:bodyPr lIns="0" tIns="0" rIns="0" bIns="0" rtlCol="0" anchor="t">
              <a:spAutoFit/>
            </a:bodyPr>
            <a:lstStyle/>
            <a:p>
              <a:pPr marL="649430" lvl="1" indent="-324715">
                <a:lnSpc>
                  <a:spcPts val="4512"/>
                </a:lnSpc>
                <a:buFont typeface="Arial"/>
                <a:buChar char="•"/>
              </a:pPr>
              <a:r>
                <a:rPr lang="en-US" sz="3008">
                  <a:solidFill>
                    <a:srgbClr val="3A2A66"/>
                  </a:solidFill>
                  <a:latin typeface="Clear Sans Regular"/>
                </a:rPr>
                <a:t>"beautiful"</a:t>
              </a:r>
            </a:p>
            <a:p>
              <a:pPr marL="649430" lvl="1" indent="-324715">
                <a:lnSpc>
                  <a:spcPts val="4512"/>
                </a:lnSpc>
                <a:buFont typeface="Arial"/>
                <a:buChar char="•"/>
              </a:pPr>
              <a:r>
                <a:rPr lang="en-US" sz="3008">
                  <a:solidFill>
                    <a:srgbClr val="3A2A66"/>
                  </a:solidFill>
                  <a:latin typeface="Clear Sans Regular"/>
                </a:rPr>
                <a:t>"make up",</a:t>
              </a:r>
            </a:p>
            <a:p>
              <a:pPr marL="649430" lvl="1" indent="-324715">
                <a:lnSpc>
                  <a:spcPts val="4512"/>
                </a:lnSpc>
                <a:buFont typeface="Arial"/>
                <a:buChar char="•"/>
              </a:pPr>
              <a:r>
                <a:rPr lang="en-US" sz="3008">
                  <a:solidFill>
                    <a:srgbClr val="3A2A66"/>
                  </a:solidFill>
                  <a:latin typeface="Clear Sans Regular"/>
                </a:rPr>
                <a:t>"beauty"</a:t>
              </a:r>
            </a:p>
            <a:p>
              <a:pPr marL="649430" lvl="1" indent="-324715">
                <a:lnSpc>
                  <a:spcPts val="4512"/>
                </a:lnSpc>
                <a:buFont typeface="Arial"/>
                <a:buChar char="•"/>
              </a:pPr>
              <a:r>
                <a:rPr lang="en-US" sz="3008">
                  <a:solidFill>
                    <a:srgbClr val="3A2A66"/>
                  </a:solidFill>
                  <a:latin typeface="Clear Sans Regular"/>
                </a:rPr>
                <a:t>"blush on"</a:t>
              </a:r>
            </a:p>
            <a:p>
              <a:pPr>
                <a:lnSpc>
                  <a:spcPts val="4512"/>
                </a:lnSpc>
              </a:pPr>
              <a:endParaRPr lang="en-US" sz="3008">
                <a:solidFill>
                  <a:srgbClr val="3A2A66"/>
                </a:solidFill>
                <a:latin typeface="Clear Sans Regular"/>
              </a:endParaRPr>
            </a:p>
          </p:txBody>
        </p:sp>
      </p:grpSp>
      <p:grpSp>
        <p:nvGrpSpPr>
          <p:cNvPr id="15" name="Group 15"/>
          <p:cNvGrpSpPr/>
          <p:nvPr/>
        </p:nvGrpSpPr>
        <p:grpSpPr>
          <a:xfrm>
            <a:off x="3374076" y="6601638"/>
            <a:ext cx="334792" cy="334792"/>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17" name="TextBox 17"/>
          <p:cNvSpPr txBox="1"/>
          <p:nvPr/>
        </p:nvSpPr>
        <p:spPr>
          <a:xfrm>
            <a:off x="10817704" y="2525408"/>
            <a:ext cx="5731846" cy="1734036"/>
          </a:xfrm>
          <a:prstGeom prst="rect">
            <a:avLst/>
          </a:prstGeom>
        </p:spPr>
        <p:txBody>
          <a:bodyPr lIns="0" tIns="0" rIns="0" bIns="0" rtlCol="0" anchor="t">
            <a:spAutoFit/>
          </a:bodyPr>
          <a:lstStyle/>
          <a:p>
            <a:pPr>
              <a:lnSpc>
                <a:spcPts val="4595"/>
              </a:lnSpc>
            </a:pPr>
            <a:r>
              <a:rPr lang="en-US" sz="4177" spc="83">
                <a:solidFill>
                  <a:srgbClr val="3A2A66"/>
                </a:solidFill>
                <a:latin typeface="Clear Sans Regular"/>
              </a:rPr>
              <a:t>It is already filtered</a:t>
            </a:r>
          </a:p>
          <a:p>
            <a:pPr>
              <a:lnSpc>
                <a:spcPts val="4595"/>
              </a:lnSpc>
            </a:pPr>
            <a:r>
              <a:rPr lang="en-US" sz="4177" spc="83">
                <a:solidFill>
                  <a:srgbClr val="3A2A66"/>
                </a:solidFill>
                <a:latin typeface="Clear Sans Regular"/>
              </a:rPr>
              <a:t>1-17 days time difference</a:t>
            </a:r>
          </a:p>
        </p:txBody>
      </p:sp>
      <p:sp>
        <p:nvSpPr>
          <p:cNvPr id="18" name="TextBox 18"/>
          <p:cNvSpPr txBox="1"/>
          <p:nvPr/>
        </p:nvSpPr>
        <p:spPr>
          <a:xfrm>
            <a:off x="10986218" y="7418467"/>
            <a:ext cx="5091982" cy="846386"/>
          </a:xfrm>
          <a:prstGeom prst="rect">
            <a:avLst/>
          </a:prstGeom>
        </p:spPr>
        <p:txBody>
          <a:bodyPr wrap="square" lIns="0" tIns="0" rIns="0" bIns="0" rtlCol="0" anchor="t">
            <a:spAutoFit/>
          </a:bodyPr>
          <a:lstStyle/>
          <a:p>
            <a:pPr algn="ctr">
              <a:lnSpc>
                <a:spcPts val="6599"/>
              </a:lnSpc>
              <a:spcBef>
                <a:spcPct val="0"/>
              </a:spcBef>
            </a:pPr>
            <a:r>
              <a:rPr lang="en-US" sz="5999" dirty="0">
                <a:solidFill>
                  <a:srgbClr val="000000"/>
                </a:solidFill>
                <a:latin typeface="Clear Sans Bold Bold"/>
              </a:rPr>
              <a:t>4.9K+- DATA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49550" y="1028700"/>
            <a:ext cx="709750" cy="709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pic>
        <p:nvPicPr>
          <p:cNvPr id="7" name="Picture 7"/>
          <p:cNvPicPr>
            <a:picLocks noChangeAspect="1"/>
          </p:cNvPicPr>
          <p:nvPr/>
        </p:nvPicPr>
        <p:blipFill>
          <a:blip r:embed="rId5"/>
          <a:srcRect/>
          <a:stretch>
            <a:fillRect/>
          </a:stretch>
        </p:blipFill>
        <p:spPr>
          <a:xfrm>
            <a:off x="2310500" y="2800350"/>
            <a:ext cx="15757029" cy="2906636"/>
          </a:xfrm>
          <a:prstGeom prst="rect">
            <a:avLst/>
          </a:prstGeom>
        </p:spPr>
      </p:pic>
      <p:sp>
        <p:nvSpPr>
          <p:cNvPr id="8" name="TextBox 8"/>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18</a:t>
            </a:r>
          </a:p>
        </p:txBody>
      </p:sp>
      <p:sp>
        <p:nvSpPr>
          <p:cNvPr id="9" name="TextBox 9"/>
          <p:cNvSpPr txBox="1"/>
          <p:nvPr/>
        </p:nvSpPr>
        <p:spPr>
          <a:xfrm>
            <a:off x="3374076" y="1028700"/>
            <a:ext cx="11145728" cy="990600"/>
          </a:xfrm>
          <a:prstGeom prst="rect">
            <a:avLst/>
          </a:prstGeom>
        </p:spPr>
        <p:txBody>
          <a:bodyPr lIns="0" tIns="0" rIns="0" bIns="0" rtlCol="0" anchor="t">
            <a:spAutoFit/>
          </a:bodyPr>
          <a:lstStyle/>
          <a:p>
            <a:pPr>
              <a:lnSpc>
                <a:spcPts val="7800"/>
              </a:lnSpc>
            </a:pPr>
            <a:r>
              <a:rPr lang="en-US" sz="6500">
                <a:solidFill>
                  <a:srgbClr val="3A2A66"/>
                </a:solidFill>
                <a:latin typeface="Clear Sans Regular"/>
              </a:rPr>
              <a:t>Time Difference</a:t>
            </a:r>
          </a:p>
        </p:txBody>
      </p:sp>
      <p:sp>
        <p:nvSpPr>
          <p:cNvPr id="10" name="TextBox 10"/>
          <p:cNvSpPr txBox="1"/>
          <p:nvPr/>
        </p:nvSpPr>
        <p:spPr>
          <a:xfrm>
            <a:off x="3397837" y="5953460"/>
            <a:ext cx="13936007" cy="2836250"/>
          </a:xfrm>
          <a:prstGeom prst="rect">
            <a:avLst/>
          </a:prstGeom>
        </p:spPr>
        <p:txBody>
          <a:bodyPr lIns="0" tIns="0" rIns="0" bIns="0" rtlCol="0" anchor="t">
            <a:spAutoFit/>
          </a:bodyPr>
          <a:lstStyle/>
          <a:p>
            <a:pPr>
              <a:lnSpc>
                <a:spcPts val="4512"/>
              </a:lnSpc>
            </a:pPr>
            <a:r>
              <a:rPr lang="en-US" sz="3008">
                <a:solidFill>
                  <a:srgbClr val="3A2A66"/>
                </a:solidFill>
                <a:latin typeface="Clear Sans Regular"/>
              </a:rPr>
              <a:t>It can be seen that the most trending videos have a time span of 4-17 days since the time the video was published. An average of 7 days the video time distance for trending then the number of trending videos decreases if the video time distance for trending is getting longer</a:t>
            </a:r>
          </a:p>
          <a:p>
            <a:pPr>
              <a:lnSpc>
                <a:spcPts val="4512"/>
              </a:lnSpc>
            </a:pPr>
            <a:endParaRPr lang="en-US" sz="3008">
              <a:solidFill>
                <a:srgbClr val="3A2A66"/>
              </a:solidFill>
              <a:latin typeface="Clear Sans Regul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49550" y="1028700"/>
            <a:ext cx="709750" cy="709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pic>
        <p:nvPicPr>
          <p:cNvPr id="7" name="Picture 7"/>
          <p:cNvPicPr>
            <a:picLocks noChangeAspect="1"/>
          </p:cNvPicPr>
          <p:nvPr/>
        </p:nvPicPr>
        <p:blipFill>
          <a:blip r:embed="rId5"/>
          <a:srcRect/>
          <a:stretch>
            <a:fillRect/>
          </a:stretch>
        </p:blipFill>
        <p:spPr>
          <a:xfrm>
            <a:off x="3174296" y="2019300"/>
            <a:ext cx="15113704" cy="4948971"/>
          </a:xfrm>
          <a:prstGeom prst="rect">
            <a:avLst/>
          </a:prstGeom>
        </p:spPr>
      </p:pic>
      <p:sp>
        <p:nvSpPr>
          <p:cNvPr id="8" name="TextBox 8"/>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19</a:t>
            </a:r>
          </a:p>
        </p:txBody>
      </p:sp>
      <p:sp>
        <p:nvSpPr>
          <p:cNvPr id="9" name="TextBox 9"/>
          <p:cNvSpPr txBox="1"/>
          <p:nvPr/>
        </p:nvSpPr>
        <p:spPr>
          <a:xfrm>
            <a:off x="3374076" y="1028700"/>
            <a:ext cx="11145728" cy="990600"/>
          </a:xfrm>
          <a:prstGeom prst="rect">
            <a:avLst/>
          </a:prstGeom>
        </p:spPr>
        <p:txBody>
          <a:bodyPr lIns="0" tIns="0" rIns="0" bIns="0" rtlCol="0" anchor="t">
            <a:spAutoFit/>
          </a:bodyPr>
          <a:lstStyle/>
          <a:p>
            <a:pPr>
              <a:lnSpc>
                <a:spcPts val="7800"/>
              </a:lnSpc>
            </a:pPr>
            <a:r>
              <a:rPr lang="en-US" sz="6500">
                <a:solidFill>
                  <a:srgbClr val="3A2A66"/>
                </a:solidFill>
                <a:latin typeface="Clear Sans Regular"/>
              </a:rPr>
              <a:t>Engagement Rate</a:t>
            </a:r>
          </a:p>
        </p:txBody>
      </p:sp>
      <p:sp>
        <p:nvSpPr>
          <p:cNvPr id="10" name="TextBox 10"/>
          <p:cNvSpPr txBox="1"/>
          <p:nvPr/>
        </p:nvSpPr>
        <p:spPr>
          <a:xfrm>
            <a:off x="3323293" y="7158771"/>
            <a:ext cx="13936007" cy="1117172"/>
          </a:xfrm>
          <a:prstGeom prst="rect">
            <a:avLst/>
          </a:prstGeom>
        </p:spPr>
        <p:txBody>
          <a:bodyPr lIns="0" tIns="0" rIns="0" bIns="0" rtlCol="0" anchor="t">
            <a:spAutoFit/>
          </a:bodyPr>
          <a:lstStyle/>
          <a:p>
            <a:pPr>
              <a:lnSpc>
                <a:spcPts val="4512"/>
              </a:lnSpc>
            </a:pPr>
            <a:r>
              <a:rPr lang="en-US" sz="3008">
                <a:solidFill>
                  <a:srgbClr val="3A2A66"/>
                </a:solidFill>
                <a:latin typeface="Clear Sans Regular"/>
              </a:rPr>
              <a:t>Usual range of engagement rate lies within 2.9%-6.3% with the median of 4.6%. The higher it is the better</a:t>
            </a:r>
          </a:p>
        </p:txBody>
      </p:sp>
      <p:sp>
        <p:nvSpPr>
          <p:cNvPr id="11" name="TextBox 11"/>
          <p:cNvSpPr txBox="1"/>
          <p:nvPr/>
        </p:nvSpPr>
        <p:spPr>
          <a:xfrm>
            <a:off x="14243072" y="2270570"/>
            <a:ext cx="3836357" cy="529780"/>
          </a:xfrm>
          <a:prstGeom prst="rect">
            <a:avLst/>
          </a:prstGeom>
        </p:spPr>
        <p:txBody>
          <a:bodyPr lIns="0" tIns="0" rIns="0" bIns="0" rtlCol="0" anchor="t">
            <a:spAutoFit/>
          </a:bodyPr>
          <a:lstStyle/>
          <a:p>
            <a:pPr algn="ctr">
              <a:lnSpc>
                <a:spcPts val="4170"/>
              </a:lnSpc>
            </a:pPr>
            <a:r>
              <a:rPr lang="en-US" sz="2978">
                <a:solidFill>
                  <a:srgbClr val="000000"/>
                </a:solidFill>
                <a:latin typeface="Arimo"/>
              </a:rPr>
              <a:t>(Like+ Comment)/View</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sp>
        <p:nvSpPr>
          <p:cNvPr id="5" name="TextBox 5"/>
          <p:cNvSpPr txBox="1"/>
          <p:nvPr/>
        </p:nvSpPr>
        <p:spPr>
          <a:xfrm>
            <a:off x="3349068" y="4659313"/>
            <a:ext cx="7023633" cy="1130300"/>
          </a:xfrm>
          <a:prstGeom prst="rect">
            <a:avLst/>
          </a:prstGeom>
        </p:spPr>
        <p:txBody>
          <a:bodyPr lIns="0" tIns="0" rIns="0" bIns="0" rtlCol="0" anchor="t">
            <a:spAutoFit/>
          </a:bodyPr>
          <a:lstStyle/>
          <a:p>
            <a:pPr>
              <a:lnSpc>
                <a:spcPts val="8500"/>
              </a:lnSpc>
            </a:pPr>
            <a:r>
              <a:rPr lang="en-US" sz="8500">
                <a:solidFill>
                  <a:srgbClr val="3A2A66"/>
                </a:solidFill>
                <a:latin typeface="Clear Sans Bold Bold"/>
              </a:rPr>
              <a:t>OVERVIEW</a:t>
            </a:r>
          </a:p>
        </p:txBody>
      </p:sp>
      <p:grpSp>
        <p:nvGrpSpPr>
          <p:cNvPr id="6" name="Group 6"/>
          <p:cNvGrpSpPr/>
          <p:nvPr/>
        </p:nvGrpSpPr>
        <p:grpSpPr>
          <a:xfrm>
            <a:off x="11996438" y="3338765"/>
            <a:ext cx="4306829" cy="3609470"/>
            <a:chOff x="0" y="0"/>
            <a:chExt cx="5742438" cy="4812626"/>
          </a:xfrm>
        </p:grpSpPr>
        <p:sp>
          <p:nvSpPr>
            <p:cNvPr id="7" name="TextBox 7"/>
            <p:cNvSpPr txBox="1"/>
            <p:nvPr/>
          </p:nvSpPr>
          <p:spPr>
            <a:xfrm>
              <a:off x="0" y="28575"/>
              <a:ext cx="5742438" cy="581025"/>
            </a:xfrm>
            <a:prstGeom prst="rect">
              <a:avLst/>
            </a:prstGeom>
          </p:spPr>
          <p:txBody>
            <a:bodyPr lIns="0" tIns="0" rIns="0" bIns="0" rtlCol="0" anchor="t">
              <a:spAutoFit/>
            </a:bodyPr>
            <a:lstStyle/>
            <a:p>
              <a:pPr>
                <a:lnSpc>
                  <a:spcPts val="3300"/>
                </a:lnSpc>
              </a:pPr>
              <a:r>
                <a:rPr lang="en-US" sz="3000" u="sng">
                  <a:solidFill>
                    <a:srgbClr val="3A2A66"/>
                  </a:solidFill>
                  <a:latin typeface="Clear Sans Regular Bold"/>
                </a:rPr>
                <a:t>KEY POINTS</a:t>
              </a:r>
            </a:p>
          </p:txBody>
        </p:sp>
        <p:sp>
          <p:nvSpPr>
            <p:cNvPr id="8" name="TextBox 8"/>
            <p:cNvSpPr txBox="1"/>
            <p:nvPr/>
          </p:nvSpPr>
          <p:spPr>
            <a:xfrm>
              <a:off x="0" y="1357591"/>
              <a:ext cx="5742438" cy="3455035"/>
            </a:xfrm>
            <a:prstGeom prst="rect">
              <a:avLst/>
            </a:prstGeom>
          </p:spPr>
          <p:txBody>
            <a:bodyPr lIns="0" tIns="0" rIns="0" bIns="0" rtlCol="0" anchor="t">
              <a:spAutoFit/>
            </a:bodyPr>
            <a:lstStyle/>
            <a:p>
              <a:pPr>
                <a:lnSpc>
                  <a:spcPts val="3450"/>
                </a:lnSpc>
              </a:pPr>
              <a:r>
                <a:rPr lang="en-US" sz="2300">
                  <a:solidFill>
                    <a:srgbClr val="3A2A66"/>
                  </a:solidFill>
                  <a:latin typeface="Clear Sans Regular"/>
                </a:rPr>
                <a:t>Background</a:t>
              </a:r>
            </a:p>
            <a:p>
              <a:pPr>
                <a:lnSpc>
                  <a:spcPts val="3450"/>
                </a:lnSpc>
              </a:pPr>
              <a:r>
                <a:rPr lang="en-US" sz="2300">
                  <a:solidFill>
                    <a:srgbClr val="3A2A66"/>
                  </a:solidFill>
                  <a:latin typeface="Clear Sans Regular"/>
                </a:rPr>
                <a:t>Problem Statement</a:t>
              </a:r>
            </a:p>
            <a:p>
              <a:pPr>
                <a:lnSpc>
                  <a:spcPts val="3450"/>
                </a:lnSpc>
              </a:pPr>
              <a:r>
                <a:rPr lang="en-US" sz="2300">
                  <a:solidFill>
                    <a:srgbClr val="3A2A66"/>
                  </a:solidFill>
                  <a:latin typeface="Clear Sans Regular"/>
                </a:rPr>
                <a:t>Data Overview</a:t>
              </a:r>
            </a:p>
            <a:p>
              <a:pPr>
                <a:lnSpc>
                  <a:spcPts val="3450"/>
                </a:lnSpc>
              </a:pPr>
              <a:r>
                <a:rPr lang="en-US" sz="2300">
                  <a:solidFill>
                    <a:srgbClr val="3A2A66"/>
                  </a:solidFill>
                  <a:latin typeface="Clear Sans Regular"/>
                </a:rPr>
                <a:t>Data Visualization &amp; Analysis</a:t>
              </a:r>
            </a:p>
            <a:p>
              <a:pPr>
                <a:lnSpc>
                  <a:spcPts val="3450"/>
                </a:lnSpc>
              </a:pPr>
              <a:r>
                <a:rPr lang="en-US" sz="2300">
                  <a:solidFill>
                    <a:srgbClr val="3A2A66"/>
                  </a:solidFill>
                  <a:latin typeface="Clear Sans Regular"/>
                </a:rPr>
                <a:t>Conclusion</a:t>
              </a:r>
            </a:p>
            <a:p>
              <a:pPr>
                <a:lnSpc>
                  <a:spcPts val="3450"/>
                </a:lnSpc>
              </a:pPr>
              <a:r>
                <a:rPr lang="en-US" sz="2300">
                  <a:solidFill>
                    <a:srgbClr val="3A2A66"/>
                  </a:solidFill>
                  <a:latin typeface="Clear Sans Regular"/>
                </a:rPr>
                <a:t>Recommendation</a:t>
              </a:r>
            </a:p>
          </p:txBody>
        </p:sp>
      </p:grpSp>
      <p:sp>
        <p:nvSpPr>
          <p:cNvPr id="9" name="TextBox 9"/>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02</a:t>
            </a:r>
          </a:p>
        </p:txBody>
      </p:sp>
      <p:grpSp>
        <p:nvGrpSpPr>
          <p:cNvPr id="10" name="Group 10"/>
          <p:cNvGrpSpPr/>
          <p:nvPr/>
        </p:nvGrpSpPr>
        <p:grpSpPr>
          <a:xfrm>
            <a:off x="16549550" y="1028700"/>
            <a:ext cx="709750" cy="709750"/>
            <a:chOff x="0" y="0"/>
            <a:chExt cx="6350000" cy="6350000"/>
          </a:xfrm>
        </p:grpSpPr>
        <p:sp>
          <p:nvSpPr>
            <p:cNvPr id="11" name="Freeform 1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pic>
        <p:nvPicPr>
          <p:cNvPr id="5" name="Picture 5"/>
          <p:cNvPicPr>
            <a:picLocks noChangeAspect="1"/>
          </p:cNvPicPr>
          <p:nvPr/>
        </p:nvPicPr>
        <p:blipFill>
          <a:blip r:embed="rId4"/>
          <a:srcRect/>
          <a:stretch>
            <a:fillRect/>
          </a:stretch>
        </p:blipFill>
        <p:spPr>
          <a:xfrm>
            <a:off x="11801898" y="2800350"/>
            <a:ext cx="6094971" cy="4618845"/>
          </a:xfrm>
          <a:prstGeom prst="rect">
            <a:avLst/>
          </a:prstGeom>
        </p:spPr>
      </p:pic>
      <p:pic>
        <p:nvPicPr>
          <p:cNvPr id="6" name="Picture 6"/>
          <p:cNvPicPr>
            <a:picLocks noChangeAspect="1"/>
          </p:cNvPicPr>
          <p:nvPr/>
        </p:nvPicPr>
        <p:blipFill>
          <a:blip r:embed="rId5"/>
          <a:srcRect/>
          <a:stretch>
            <a:fillRect/>
          </a:stretch>
        </p:blipFill>
        <p:spPr>
          <a:xfrm>
            <a:off x="2182531" y="0"/>
            <a:ext cx="9619367" cy="10287000"/>
          </a:xfrm>
          <a:prstGeom prst="rect">
            <a:avLst/>
          </a:prstGeom>
        </p:spPr>
      </p:pic>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a:solidFill>
                  <a:srgbClr val="FDFBFF"/>
                </a:solidFill>
                <a:latin typeface="Clear Sans Bold"/>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pic>
        <p:nvPicPr>
          <p:cNvPr id="5" name="Picture 5"/>
          <p:cNvPicPr>
            <a:picLocks noChangeAspect="1"/>
          </p:cNvPicPr>
          <p:nvPr/>
        </p:nvPicPr>
        <p:blipFill>
          <a:blip r:embed="rId4"/>
          <a:srcRect/>
          <a:stretch>
            <a:fillRect/>
          </a:stretch>
        </p:blipFill>
        <p:spPr>
          <a:xfrm>
            <a:off x="1725331" y="9525"/>
            <a:ext cx="16271917" cy="10287000"/>
          </a:xfrm>
          <a:prstGeom prst="rect">
            <a:avLst/>
          </a:prstGeom>
        </p:spPr>
      </p:pic>
      <p:pic>
        <p:nvPicPr>
          <p:cNvPr id="6" name="Picture 6"/>
          <p:cNvPicPr>
            <a:picLocks noChangeAspect="1"/>
          </p:cNvPicPr>
          <p:nvPr/>
        </p:nvPicPr>
        <p:blipFill>
          <a:blip r:embed="rId5"/>
          <a:srcRect/>
          <a:stretch>
            <a:fillRect/>
          </a:stretch>
        </p:blipFill>
        <p:spPr>
          <a:xfrm>
            <a:off x="15883511" y="249916"/>
            <a:ext cx="2055346" cy="1557567"/>
          </a:xfrm>
          <a:prstGeom prst="rect">
            <a:avLst/>
          </a:prstGeom>
        </p:spPr>
      </p:pic>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21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pic>
        <p:nvPicPr>
          <p:cNvPr id="5" name="Picture 5"/>
          <p:cNvPicPr>
            <a:picLocks noChangeAspect="1"/>
          </p:cNvPicPr>
          <p:nvPr/>
        </p:nvPicPr>
        <p:blipFill>
          <a:blip r:embed="rId4"/>
          <a:srcRect/>
          <a:stretch>
            <a:fillRect/>
          </a:stretch>
        </p:blipFill>
        <p:spPr>
          <a:xfrm>
            <a:off x="1725331" y="684320"/>
            <a:ext cx="16562669" cy="8918360"/>
          </a:xfrm>
          <a:prstGeom prst="rect">
            <a:avLst/>
          </a:prstGeom>
        </p:spPr>
      </p:pic>
      <p:sp>
        <p:nvSpPr>
          <p:cNvPr id="6" name="TextBox 6"/>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22</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160027" y="0"/>
            <a:ext cx="15499448" cy="10287000"/>
          </a:xfrm>
          <a:prstGeom prst="rect">
            <a:avLst/>
          </a:prstGeom>
        </p:spPr>
      </p:pic>
      <p:sp>
        <p:nvSpPr>
          <p:cNvPr id="3" name="AutoShape 3"/>
          <p:cNvSpPr/>
          <p:nvPr/>
        </p:nvSpPr>
        <p:spPr>
          <a:xfrm>
            <a:off x="0" y="5143500"/>
            <a:ext cx="1725331" cy="5143500"/>
          </a:xfrm>
          <a:prstGeom prst="rect">
            <a:avLst/>
          </a:prstGeom>
          <a:solidFill>
            <a:srgbClr val="E0DBE9"/>
          </a:solidFill>
        </p:spPr>
      </p:sp>
      <p:sp>
        <p:nvSpPr>
          <p:cNvPr id="4" name="AutoShape 4"/>
          <p:cNvSpPr/>
          <p:nvPr/>
        </p:nvSpPr>
        <p:spPr>
          <a:xfrm>
            <a:off x="0" y="0"/>
            <a:ext cx="1725331" cy="5143500"/>
          </a:xfrm>
          <a:prstGeom prst="rect">
            <a:avLst/>
          </a:prstGeom>
          <a:solidFill>
            <a:srgbClr val="3A2A66"/>
          </a:solidFill>
        </p:spPr>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598237" y="7539285"/>
            <a:ext cx="528857" cy="351930"/>
          </a:xfrm>
          <a:prstGeom prst="rect">
            <a:avLst/>
          </a:prstGeom>
        </p:spPr>
      </p:pic>
      <p:pic>
        <p:nvPicPr>
          <p:cNvPr id="6" name="Picture 6"/>
          <p:cNvPicPr>
            <a:picLocks noChangeAspect="1"/>
          </p:cNvPicPr>
          <p:nvPr/>
        </p:nvPicPr>
        <p:blipFill>
          <a:blip r:embed="rId5"/>
          <a:srcRect/>
          <a:stretch>
            <a:fillRect/>
          </a:stretch>
        </p:blipFill>
        <p:spPr>
          <a:xfrm>
            <a:off x="14796508" y="185517"/>
            <a:ext cx="3491492" cy="1686367"/>
          </a:xfrm>
          <a:prstGeom prst="rect">
            <a:avLst/>
          </a:prstGeom>
        </p:spPr>
      </p:pic>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23</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0DBE9"/>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3A2A66"/>
          </a:solidFill>
        </p:spPr>
      </p:sp>
      <p:sp>
        <p:nvSpPr>
          <p:cNvPr id="3" name="AutoShape 3"/>
          <p:cNvSpPr/>
          <p:nvPr/>
        </p:nvSpPr>
        <p:spPr>
          <a:xfrm>
            <a:off x="0" y="0"/>
            <a:ext cx="1725331" cy="5143500"/>
          </a:xfrm>
          <a:prstGeom prst="rect">
            <a:avLst/>
          </a:prstGeom>
          <a:solidFill>
            <a:srgbClr val="FDFBFF"/>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sp>
        <p:nvSpPr>
          <p:cNvPr id="5" name="TextBox 5"/>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3A2A66"/>
                </a:solidFill>
                <a:latin typeface="Clear Sans Bold Bold"/>
              </a:rPr>
              <a:t>24</a:t>
            </a:r>
          </a:p>
        </p:txBody>
      </p:sp>
      <p:pic>
        <p:nvPicPr>
          <p:cNvPr id="6" name="Picture 6"/>
          <p:cNvPicPr>
            <a:picLocks noChangeAspect="1"/>
          </p:cNvPicPr>
          <p:nvPr/>
        </p:nvPicPr>
        <p:blipFill>
          <a:blip r:embed="rId4"/>
          <a:srcRect t="17053" b="31242"/>
          <a:stretch>
            <a:fillRect/>
          </a:stretch>
        </p:blipFill>
        <p:spPr>
          <a:xfrm>
            <a:off x="1725331" y="0"/>
            <a:ext cx="16562669" cy="5143500"/>
          </a:xfrm>
          <a:prstGeom prst="rect">
            <a:avLst/>
          </a:prstGeom>
        </p:spPr>
      </p:pic>
      <p:grpSp>
        <p:nvGrpSpPr>
          <p:cNvPr id="7" name="Group 7"/>
          <p:cNvGrpSpPr/>
          <p:nvPr/>
        </p:nvGrpSpPr>
        <p:grpSpPr>
          <a:xfrm>
            <a:off x="16578125" y="1028700"/>
            <a:ext cx="709750" cy="7097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9" name="TextBox 9"/>
          <p:cNvSpPr txBox="1"/>
          <p:nvPr/>
        </p:nvSpPr>
        <p:spPr>
          <a:xfrm>
            <a:off x="2906563" y="7231063"/>
            <a:ext cx="7479386" cy="1130300"/>
          </a:xfrm>
          <a:prstGeom prst="rect">
            <a:avLst/>
          </a:prstGeom>
        </p:spPr>
        <p:txBody>
          <a:bodyPr lIns="0" tIns="0" rIns="0" bIns="0" rtlCol="0" anchor="t">
            <a:spAutoFit/>
          </a:bodyPr>
          <a:lstStyle/>
          <a:p>
            <a:pPr>
              <a:lnSpc>
                <a:spcPts val="8500"/>
              </a:lnSpc>
            </a:pPr>
            <a:r>
              <a:rPr lang="en-US" sz="8500">
                <a:solidFill>
                  <a:srgbClr val="3A2A66"/>
                </a:solidFill>
                <a:latin typeface="Clear Sans Bold Bold"/>
              </a:rPr>
              <a:t>CONCLUSION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49550" y="1028700"/>
            <a:ext cx="709750" cy="709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25</a:t>
            </a:r>
          </a:p>
        </p:txBody>
      </p:sp>
      <p:sp>
        <p:nvSpPr>
          <p:cNvPr id="8" name="TextBox 8"/>
          <p:cNvSpPr txBox="1"/>
          <p:nvPr/>
        </p:nvSpPr>
        <p:spPr>
          <a:xfrm>
            <a:off x="2355315" y="1028700"/>
            <a:ext cx="11145728" cy="990600"/>
          </a:xfrm>
          <a:prstGeom prst="rect">
            <a:avLst/>
          </a:prstGeom>
        </p:spPr>
        <p:txBody>
          <a:bodyPr lIns="0" tIns="0" rIns="0" bIns="0" rtlCol="0" anchor="t">
            <a:spAutoFit/>
          </a:bodyPr>
          <a:lstStyle/>
          <a:p>
            <a:pPr>
              <a:lnSpc>
                <a:spcPts val="7800"/>
              </a:lnSpc>
            </a:pPr>
            <a:r>
              <a:rPr lang="en-US" sz="6500">
                <a:solidFill>
                  <a:srgbClr val="3A2A66"/>
                </a:solidFill>
                <a:latin typeface="Clear Sans Regular"/>
              </a:rPr>
              <a:t>Conclusion</a:t>
            </a:r>
          </a:p>
        </p:txBody>
      </p:sp>
      <p:grpSp>
        <p:nvGrpSpPr>
          <p:cNvPr id="9" name="Group 9"/>
          <p:cNvGrpSpPr/>
          <p:nvPr/>
        </p:nvGrpSpPr>
        <p:grpSpPr>
          <a:xfrm>
            <a:off x="3000343" y="3308467"/>
            <a:ext cx="14268896" cy="3670066"/>
            <a:chOff x="0" y="0"/>
            <a:chExt cx="19025195" cy="4893422"/>
          </a:xfrm>
        </p:grpSpPr>
        <p:sp>
          <p:nvSpPr>
            <p:cNvPr id="10" name="TextBox 10"/>
            <p:cNvSpPr txBox="1"/>
            <p:nvPr/>
          </p:nvSpPr>
          <p:spPr>
            <a:xfrm>
              <a:off x="0" y="38100"/>
              <a:ext cx="19025195" cy="738463"/>
            </a:xfrm>
            <a:prstGeom prst="rect">
              <a:avLst/>
            </a:prstGeom>
          </p:spPr>
          <p:txBody>
            <a:bodyPr lIns="0" tIns="0" rIns="0" bIns="0" rtlCol="0" anchor="t">
              <a:spAutoFit/>
            </a:bodyPr>
            <a:lstStyle/>
            <a:p>
              <a:pPr>
                <a:lnSpc>
                  <a:spcPts val="4246"/>
                </a:lnSpc>
              </a:pPr>
              <a:r>
                <a:rPr lang="en-US" sz="3860" spc="77">
                  <a:solidFill>
                    <a:srgbClr val="3A2A66"/>
                  </a:solidFill>
                  <a:latin typeface="Clear Sans Regular"/>
                </a:rPr>
                <a:t>Specific Overview</a:t>
              </a:r>
            </a:p>
          </p:txBody>
        </p:sp>
        <p:sp>
          <p:nvSpPr>
            <p:cNvPr id="11" name="TextBox 11"/>
            <p:cNvSpPr txBox="1"/>
            <p:nvPr/>
          </p:nvSpPr>
          <p:spPr>
            <a:xfrm>
              <a:off x="0" y="905241"/>
              <a:ext cx="19025195" cy="3988181"/>
            </a:xfrm>
            <a:prstGeom prst="rect">
              <a:avLst/>
            </a:prstGeom>
          </p:spPr>
          <p:txBody>
            <a:bodyPr lIns="0" tIns="0" rIns="0" bIns="0" rtlCol="0" anchor="t">
              <a:spAutoFit/>
            </a:bodyPr>
            <a:lstStyle/>
            <a:p>
              <a:pPr>
                <a:lnSpc>
                  <a:spcPts val="4019"/>
                </a:lnSpc>
              </a:pPr>
              <a:r>
                <a:rPr lang="en-US" sz="2679">
                  <a:solidFill>
                    <a:srgbClr val="3A2A66"/>
                  </a:solidFill>
                  <a:latin typeface="Clear Sans Regular"/>
                </a:rPr>
                <a:t>Seeing the specific overview data, the trending days are set to 1-17 days because the company wants to do the marketing on their latest product. So it is better to set the time to the usual time when the video can be trending. Around 1-17 days after the video was released, the Howto &amp; Style category has the most videos listed on the YouTube trending page, followed by People &amp; Blogs, and Entertainment. </a:t>
              </a:r>
            </a:p>
            <a:p>
              <a:pPr>
                <a:lnSpc>
                  <a:spcPts val="4019"/>
                </a:lnSpc>
              </a:pPr>
              <a:endParaRPr lang="en-US" sz="2679">
                <a:solidFill>
                  <a:srgbClr val="3A2A66"/>
                </a:solidFill>
                <a:latin typeface="Clear Sans Regular"/>
              </a:endParaRPr>
            </a:p>
          </p:txBody>
        </p:sp>
      </p:grpSp>
      <p:grpSp>
        <p:nvGrpSpPr>
          <p:cNvPr id="12" name="Group 12"/>
          <p:cNvGrpSpPr/>
          <p:nvPr/>
        </p:nvGrpSpPr>
        <p:grpSpPr>
          <a:xfrm>
            <a:off x="2355315" y="3518834"/>
            <a:ext cx="220827" cy="22082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0DBE9"/>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3A2A66"/>
          </a:solidFill>
        </p:spPr>
      </p:sp>
      <p:sp>
        <p:nvSpPr>
          <p:cNvPr id="3" name="AutoShape 3"/>
          <p:cNvSpPr/>
          <p:nvPr/>
        </p:nvSpPr>
        <p:spPr>
          <a:xfrm>
            <a:off x="0" y="0"/>
            <a:ext cx="1725331" cy="5143500"/>
          </a:xfrm>
          <a:prstGeom prst="rect">
            <a:avLst/>
          </a:prstGeom>
          <a:solidFill>
            <a:srgbClr val="FDFBFF"/>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sp>
        <p:nvSpPr>
          <p:cNvPr id="5" name="TextBox 5"/>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3A2A66"/>
                </a:solidFill>
                <a:latin typeface="Clear Sans Bold Bold"/>
              </a:rPr>
              <a:t>26</a:t>
            </a:r>
          </a:p>
        </p:txBody>
      </p:sp>
      <p:pic>
        <p:nvPicPr>
          <p:cNvPr id="6" name="Picture 6"/>
          <p:cNvPicPr>
            <a:picLocks noChangeAspect="1"/>
          </p:cNvPicPr>
          <p:nvPr/>
        </p:nvPicPr>
        <p:blipFill>
          <a:blip r:embed="rId4"/>
          <a:srcRect t="17053" b="31242"/>
          <a:stretch>
            <a:fillRect/>
          </a:stretch>
        </p:blipFill>
        <p:spPr>
          <a:xfrm>
            <a:off x="1725331" y="0"/>
            <a:ext cx="16562669" cy="5143500"/>
          </a:xfrm>
          <a:prstGeom prst="rect">
            <a:avLst/>
          </a:prstGeom>
        </p:spPr>
      </p:pic>
      <p:grpSp>
        <p:nvGrpSpPr>
          <p:cNvPr id="7" name="Group 7"/>
          <p:cNvGrpSpPr/>
          <p:nvPr/>
        </p:nvGrpSpPr>
        <p:grpSpPr>
          <a:xfrm>
            <a:off x="16568600" y="1028700"/>
            <a:ext cx="709750" cy="7097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9" name="TextBox 9"/>
          <p:cNvSpPr txBox="1"/>
          <p:nvPr/>
        </p:nvSpPr>
        <p:spPr>
          <a:xfrm>
            <a:off x="2906563" y="7231063"/>
            <a:ext cx="11355647" cy="1130300"/>
          </a:xfrm>
          <a:prstGeom prst="rect">
            <a:avLst/>
          </a:prstGeom>
        </p:spPr>
        <p:txBody>
          <a:bodyPr lIns="0" tIns="0" rIns="0" bIns="0" rtlCol="0" anchor="t">
            <a:spAutoFit/>
          </a:bodyPr>
          <a:lstStyle/>
          <a:p>
            <a:pPr>
              <a:lnSpc>
                <a:spcPts val="8500"/>
              </a:lnSpc>
            </a:pPr>
            <a:r>
              <a:rPr lang="en-US" sz="8500">
                <a:solidFill>
                  <a:srgbClr val="3A2A66"/>
                </a:solidFill>
                <a:latin typeface="Clear Sans Bold Bold"/>
              </a:rPr>
              <a:t>RECOMMENDATION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49550" y="1028700"/>
            <a:ext cx="709750" cy="709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27</a:t>
            </a:r>
          </a:p>
        </p:txBody>
      </p:sp>
      <p:sp>
        <p:nvSpPr>
          <p:cNvPr id="8" name="TextBox 8"/>
          <p:cNvSpPr txBox="1"/>
          <p:nvPr/>
        </p:nvSpPr>
        <p:spPr>
          <a:xfrm>
            <a:off x="2355315" y="1028700"/>
            <a:ext cx="11145728" cy="990600"/>
          </a:xfrm>
          <a:prstGeom prst="rect">
            <a:avLst/>
          </a:prstGeom>
        </p:spPr>
        <p:txBody>
          <a:bodyPr lIns="0" tIns="0" rIns="0" bIns="0" rtlCol="0" anchor="t">
            <a:spAutoFit/>
          </a:bodyPr>
          <a:lstStyle/>
          <a:p>
            <a:pPr>
              <a:lnSpc>
                <a:spcPts val="7800"/>
              </a:lnSpc>
            </a:pPr>
            <a:r>
              <a:rPr lang="en-US" sz="6500">
                <a:solidFill>
                  <a:srgbClr val="3A2A66"/>
                </a:solidFill>
                <a:latin typeface="Clear Sans Regular"/>
              </a:rPr>
              <a:t>Recommendation</a:t>
            </a:r>
          </a:p>
        </p:txBody>
      </p:sp>
      <p:sp>
        <p:nvSpPr>
          <p:cNvPr id="9" name="TextBox 9"/>
          <p:cNvSpPr txBox="1"/>
          <p:nvPr/>
        </p:nvSpPr>
        <p:spPr>
          <a:xfrm>
            <a:off x="2990404" y="2838450"/>
            <a:ext cx="14268896" cy="544266"/>
          </a:xfrm>
          <a:prstGeom prst="rect">
            <a:avLst/>
          </a:prstGeom>
        </p:spPr>
        <p:txBody>
          <a:bodyPr lIns="0" tIns="0" rIns="0" bIns="0" rtlCol="0" anchor="t">
            <a:spAutoFit/>
          </a:bodyPr>
          <a:lstStyle/>
          <a:p>
            <a:pPr>
              <a:lnSpc>
                <a:spcPts val="4241"/>
              </a:lnSpc>
            </a:pPr>
            <a:r>
              <a:rPr lang="en-US" sz="3855" spc="77">
                <a:solidFill>
                  <a:srgbClr val="3A2A66"/>
                </a:solidFill>
                <a:latin typeface="Clear Sans Regular"/>
              </a:rPr>
              <a:t>General Data &amp; Specific Data Combination</a:t>
            </a:r>
          </a:p>
        </p:txBody>
      </p:sp>
      <p:sp>
        <p:nvSpPr>
          <p:cNvPr id="10" name="TextBox 10"/>
          <p:cNvSpPr txBox="1"/>
          <p:nvPr/>
        </p:nvSpPr>
        <p:spPr>
          <a:xfrm>
            <a:off x="2990404" y="3476625"/>
            <a:ext cx="14268896" cy="4972658"/>
          </a:xfrm>
          <a:prstGeom prst="rect">
            <a:avLst/>
          </a:prstGeom>
        </p:spPr>
        <p:txBody>
          <a:bodyPr lIns="0" tIns="0" rIns="0" bIns="0" rtlCol="0" anchor="t">
            <a:spAutoFit/>
          </a:bodyPr>
          <a:lstStyle/>
          <a:p>
            <a:pPr>
              <a:lnSpc>
                <a:spcPts val="5226"/>
              </a:lnSpc>
            </a:pPr>
            <a:r>
              <a:rPr lang="en-US" sz="3484">
                <a:solidFill>
                  <a:srgbClr val="3A2A66"/>
                </a:solidFill>
                <a:latin typeface="Clear Sans Regular"/>
              </a:rPr>
              <a:t>Based on our analysis, the company can do two types of a marketing campaigns on YouTube</a:t>
            </a:r>
          </a:p>
          <a:p>
            <a:pPr>
              <a:lnSpc>
                <a:spcPts val="5226"/>
              </a:lnSpc>
            </a:pPr>
            <a:r>
              <a:rPr lang="en-US" sz="3484">
                <a:solidFill>
                  <a:srgbClr val="3A2A66"/>
                </a:solidFill>
                <a:latin typeface="Clear Sans Regular"/>
              </a:rPr>
              <a:t>1. Using Youtube Ads</a:t>
            </a:r>
          </a:p>
          <a:p>
            <a:pPr marL="752202" lvl="1" indent="-376101">
              <a:lnSpc>
                <a:spcPts val="5226"/>
              </a:lnSpc>
              <a:buFont typeface="Arial"/>
              <a:buChar char="•"/>
            </a:pPr>
            <a:r>
              <a:rPr lang="en-US" sz="3484">
                <a:solidFill>
                  <a:srgbClr val="3A2A66"/>
                </a:solidFill>
                <a:latin typeface="Clear Sans Regular"/>
              </a:rPr>
              <a:t>YouTube Ads through general data</a:t>
            </a:r>
          </a:p>
          <a:p>
            <a:pPr marL="752202" lvl="1" indent="-376101">
              <a:lnSpc>
                <a:spcPts val="5226"/>
              </a:lnSpc>
              <a:buFont typeface="Arial"/>
              <a:buChar char="•"/>
            </a:pPr>
            <a:r>
              <a:rPr lang="en-US" sz="3484">
                <a:solidFill>
                  <a:srgbClr val="3A2A66"/>
                </a:solidFill>
                <a:latin typeface="Clear Sans Regular"/>
              </a:rPr>
              <a:t>YouTube Ads through specific data</a:t>
            </a:r>
          </a:p>
          <a:p>
            <a:pPr>
              <a:lnSpc>
                <a:spcPts val="5226"/>
              </a:lnSpc>
            </a:pPr>
            <a:r>
              <a:rPr lang="en-US" sz="3484">
                <a:solidFill>
                  <a:srgbClr val="3A2A66"/>
                </a:solidFill>
                <a:latin typeface="Clear Sans Regular"/>
              </a:rPr>
              <a:t>2. Using endorsement for some of the YouTube channels that have good statistics</a:t>
            </a:r>
          </a:p>
          <a:p>
            <a:pPr>
              <a:lnSpc>
                <a:spcPts val="2976"/>
              </a:lnSpc>
            </a:pPr>
            <a:endParaRPr lang="en-US" sz="3484">
              <a:solidFill>
                <a:srgbClr val="3A2A66"/>
              </a:solidFill>
              <a:latin typeface="Clear Sans Regular"/>
            </a:endParaRPr>
          </a:p>
        </p:txBody>
      </p:sp>
      <p:grpSp>
        <p:nvGrpSpPr>
          <p:cNvPr id="11" name="Group 11"/>
          <p:cNvGrpSpPr/>
          <p:nvPr/>
        </p:nvGrpSpPr>
        <p:grpSpPr>
          <a:xfrm>
            <a:off x="2345376" y="2896417"/>
            <a:ext cx="220827" cy="220827"/>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78539" y="1028700"/>
            <a:ext cx="709750" cy="709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grpSp>
        <p:nvGrpSpPr>
          <p:cNvPr id="7" name="Group 7"/>
          <p:cNvGrpSpPr/>
          <p:nvPr/>
        </p:nvGrpSpPr>
        <p:grpSpPr>
          <a:xfrm>
            <a:off x="2355315" y="2667817"/>
            <a:ext cx="220827" cy="220827"/>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9" name="TextBox 9"/>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28</a:t>
            </a:r>
          </a:p>
        </p:txBody>
      </p:sp>
      <p:sp>
        <p:nvSpPr>
          <p:cNvPr id="10" name="TextBox 10"/>
          <p:cNvSpPr txBox="1"/>
          <p:nvPr/>
        </p:nvSpPr>
        <p:spPr>
          <a:xfrm>
            <a:off x="2355315" y="1028700"/>
            <a:ext cx="11145728" cy="990600"/>
          </a:xfrm>
          <a:prstGeom prst="rect">
            <a:avLst/>
          </a:prstGeom>
        </p:spPr>
        <p:txBody>
          <a:bodyPr lIns="0" tIns="0" rIns="0" bIns="0" rtlCol="0" anchor="t">
            <a:spAutoFit/>
          </a:bodyPr>
          <a:lstStyle/>
          <a:p>
            <a:pPr>
              <a:lnSpc>
                <a:spcPts val="7800"/>
              </a:lnSpc>
            </a:pPr>
            <a:r>
              <a:rPr lang="en-US" sz="6500">
                <a:solidFill>
                  <a:srgbClr val="3A2A66"/>
                </a:solidFill>
                <a:latin typeface="Clear Sans Regular"/>
              </a:rPr>
              <a:t>Recommendation</a:t>
            </a:r>
          </a:p>
        </p:txBody>
      </p:sp>
      <p:grpSp>
        <p:nvGrpSpPr>
          <p:cNvPr id="11" name="Group 11"/>
          <p:cNvGrpSpPr/>
          <p:nvPr/>
        </p:nvGrpSpPr>
        <p:grpSpPr>
          <a:xfrm>
            <a:off x="3000343" y="2571750"/>
            <a:ext cx="14268896" cy="6944552"/>
            <a:chOff x="0" y="0"/>
            <a:chExt cx="19025195" cy="9259402"/>
          </a:xfrm>
        </p:grpSpPr>
        <p:sp>
          <p:nvSpPr>
            <p:cNvPr id="12" name="TextBox 12"/>
            <p:cNvSpPr txBox="1"/>
            <p:nvPr/>
          </p:nvSpPr>
          <p:spPr>
            <a:xfrm>
              <a:off x="0" y="38100"/>
              <a:ext cx="19025195" cy="1449589"/>
            </a:xfrm>
            <a:prstGeom prst="rect">
              <a:avLst/>
            </a:prstGeom>
          </p:spPr>
          <p:txBody>
            <a:bodyPr lIns="0" tIns="0" rIns="0" bIns="0" rtlCol="0" anchor="t">
              <a:spAutoFit/>
            </a:bodyPr>
            <a:lstStyle/>
            <a:p>
              <a:pPr>
                <a:lnSpc>
                  <a:spcPts val="4241"/>
                </a:lnSpc>
              </a:pPr>
              <a:r>
                <a:rPr lang="en-US" sz="3855" spc="77">
                  <a:solidFill>
                    <a:srgbClr val="3A2A66"/>
                  </a:solidFill>
                  <a:latin typeface="Clear Sans Regular"/>
                </a:rPr>
                <a:t>Using General Data: Entertainment &amp; Music is the Top Categories</a:t>
              </a:r>
            </a:p>
          </p:txBody>
        </p:sp>
        <p:sp>
          <p:nvSpPr>
            <p:cNvPr id="13" name="TextBox 13"/>
            <p:cNvSpPr txBox="1"/>
            <p:nvPr/>
          </p:nvSpPr>
          <p:spPr>
            <a:xfrm>
              <a:off x="0" y="1616366"/>
              <a:ext cx="19025195" cy="7643036"/>
            </a:xfrm>
            <a:prstGeom prst="rect">
              <a:avLst/>
            </a:prstGeom>
          </p:spPr>
          <p:txBody>
            <a:bodyPr lIns="0" tIns="0" rIns="0" bIns="0" rtlCol="0" anchor="t">
              <a:spAutoFit/>
            </a:bodyPr>
            <a:lstStyle/>
            <a:p>
              <a:pPr marL="709023" lvl="1" indent="-354511">
                <a:lnSpc>
                  <a:spcPts val="4926"/>
                </a:lnSpc>
                <a:buFont typeface="Arial"/>
                <a:buChar char="•"/>
              </a:pPr>
              <a:r>
                <a:rPr lang="en-US" sz="3284">
                  <a:solidFill>
                    <a:srgbClr val="3A2A66"/>
                  </a:solidFill>
                  <a:latin typeface="Clear Sans Regular"/>
                </a:rPr>
                <a:t>Youtube Ads</a:t>
              </a:r>
            </a:p>
            <a:p>
              <a:pPr marL="1158972" lvl="2" indent="-386324">
                <a:lnSpc>
                  <a:spcPts val="4026"/>
                </a:lnSpc>
                <a:buFont typeface="Arial"/>
                <a:buChar char="⚬"/>
              </a:pPr>
              <a:r>
                <a:rPr lang="en-US" sz="2684">
                  <a:solidFill>
                    <a:srgbClr val="3A2A66"/>
                  </a:solidFill>
                  <a:latin typeface="Clear Sans Regular"/>
                </a:rPr>
                <a:t>I suggest the YouTube Ads portion in the General Data should not be to much even though it's also necessary to raise thier brand awareness on the general society. It can be done by specifying Entertainment and Music categories on the Youtube Ads (25-35% portion of YouTube Ads)</a:t>
              </a:r>
            </a:p>
            <a:p>
              <a:pPr marL="709023" lvl="1" indent="-354511">
                <a:lnSpc>
                  <a:spcPts val="4926"/>
                </a:lnSpc>
                <a:buFont typeface="Arial"/>
                <a:buChar char="•"/>
              </a:pPr>
              <a:r>
                <a:rPr lang="en-US" sz="3284">
                  <a:solidFill>
                    <a:srgbClr val="3A2A66"/>
                  </a:solidFill>
                  <a:latin typeface="Clear Sans Regular"/>
                </a:rPr>
                <a:t>Endorsements</a:t>
              </a:r>
            </a:p>
            <a:p>
              <a:pPr marL="1158972" lvl="2" indent="-386324">
                <a:lnSpc>
                  <a:spcPts val="4026"/>
                </a:lnSpc>
                <a:buFont typeface="Arial"/>
                <a:buChar char="⚬"/>
              </a:pPr>
              <a:r>
                <a:rPr lang="en-US" sz="2684">
                  <a:solidFill>
                    <a:srgbClr val="3A2A66"/>
                  </a:solidFill>
                  <a:latin typeface="Clear Sans Regular"/>
                </a:rPr>
                <a:t>It's also possible to give endorsements to some Music/Entertainment channels that has a good statistics. Maybe the product will be covered at a music video, or the new product will be featured on an Entertainment category videos. But I suggest to more focus on the specific data.</a:t>
              </a:r>
            </a:p>
            <a:p>
              <a:pPr>
                <a:lnSpc>
                  <a:spcPts val="4026"/>
                </a:lnSpc>
              </a:pPr>
              <a:endParaRPr lang="en-US" sz="2684">
                <a:solidFill>
                  <a:srgbClr val="3A2A66"/>
                </a:solidFill>
                <a:latin typeface="Clear Sans Regul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49550" y="1028700"/>
            <a:ext cx="709750" cy="709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29</a:t>
            </a:r>
          </a:p>
        </p:txBody>
      </p:sp>
      <p:sp>
        <p:nvSpPr>
          <p:cNvPr id="8" name="TextBox 8"/>
          <p:cNvSpPr txBox="1"/>
          <p:nvPr/>
        </p:nvSpPr>
        <p:spPr>
          <a:xfrm>
            <a:off x="2355315" y="1028700"/>
            <a:ext cx="11145728" cy="990600"/>
          </a:xfrm>
          <a:prstGeom prst="rect">
            <a:avLst/>
          </a:prstGeom>
        </p:spPr>
        <p:txBody>
          <a:bodyPr lIns="0" tIns="0" rIns="0" bIns="0" rtlCol="0" anchor="t">
            <a:spAutoFit/>
          </a:bodyPr>
          <a:lstStyle/>
          <a:p>
            <a:pPr>
              <a:lnSpc>
                <a:spcPts val="7800"/>
              </a:lnSpc>
            </a:pPr>
            <a:r>
              <a:rPr lang="en-US" sz="6500">
                <a:solidFill>
                  <a:srgbClr val="3A2A66"/>
                </a:solidFill>
                <a:latin typeface="Clear Sans Regular"/>
              </a:rPr>
              <a:t>Recommendation</a:t>
            </a:r>
          </a:p>
        </p:txBody>
      </p:sp>
      <p:grpSp>
        <p:nvGrpSpPr>
          <p:cNvPr id="9" name="Group 9"/>
          <p:cNvGrpSpPr/>
          <p:nvPr/>
        </p:nvGrpSpPr>
        <p:grpSpPr>
          <a:xfrm>
            <a:off x="3000343" y="2571750"/>
            <a:ext cx="14268896" cy="6915977"/>
            <a:chOff x="0" y="0"/>
            <a:chExt cx="19025195" cy="9221302"/>
          </a:xfrm>
        </p:grpSpPr>
        <p:sp>
          <p:nvSpPr>
            <p:cNvPr id="10" name="TextBox 10"/>
            <p:cNvSpPr txBox="1"/>
            <p:nvPr/>
          </p:nvSpPr>
          <p:spPr>
            <a:xfrm>
              <a:off x="0" y="38100"/>
              <a:ext cx="19025195" cy="738389"/>
            </a:xfrm>
            <a:prstGeom prst="rect">
              <a:avLst/>
            </a:prstGeom>
          </p:spPr>
          <p:txBody>
            <a:bodyPr lIns="0" tIns="0" rIns="0" bIns="0" rtlCol="0" anchor="t">
              <a:spAutoFit/>
            </a:bodyPr>
            <a:lstStyle/>
            <a:p>
              <a:pPr>
                <a:lnSpc>
                  <a:spcPts val="4241"/>
                </a:lnSpc>
              </a:pPr>
              <a:r>
                <a:rPr lang="en-US" sz="3855" spc="77">
                  <a:solidFill>
                    <a:srgbClr val="3A2A66"/>
                  </a:solidFill>
                  <a:latin typeface="Clear Sans Regular"/>
                </a:rPr>
                <a:t>Using Specific Data:</a:t>
              </a:r>
            </a:p>
          </p:txBody>
        </p:sp>
        <p:sp>
          <p:nvSpPr>
            <p:cNvPr id="11" name="TextBox 11"/>
            <p:cNvSpPr txBox="1"/>
            <p:nvPr/>
          </p:nvSpPr>
          <p:spPr>
            <a:xfrm>
              <a:off x="0" y="905166"/>
              <a:ext cx="19025195" cy="8316136"/>
            </a:xfrm>
            <a:prstGeom prst="rect">
              <a:avLst/>
            </a:prstGeom>
          </p:spPr>
          <p:txBody>
            <a:bodyPr lIns="0" tIns="0" rIns="0" bIns="0" rtlCol="0" anchor="t">
              <a:spAutoFit/>
            </a:bodyPr>
            <a:lstStyle/>
            <a:p>
              <a:pPr marL="709023" lvl="1" indent="-354511">
                <a:lnSpc>
                  <a:spcPts val="4926"/>
                </a:lnSpc>
                <a:buFont typeface="Arial"/>
                <a:buChar char="•"/>
              </a:pPr>
              <a:r>
                <a:rPr lang="en-US" sz="3284">
                  <a:solidFill>
                    <a:srgbClr val="3A2A66"/>
                  </a:solidFill>
                  <a:latin typeface="Clear Sans Regular"/>
                </a:rPr>
                <a:t>Youtube Ads</a:t>
              </a:r>
            </a:p>
            <a:p>
              <a:pPr marL="1158972" lvl="2" indent="-386324">
                <a:lnSpc>
                  <a:spcPts val="4026"/>
                </a:lnSpc>
                <a:buFont typeface="Arial"/>
                <a:buChar char="⚬"/>
              </a:pPr>
              <a:r>
                <a:rPr lang="en-US" sz="2684">
                  <a:solidFill>
                    <a:srgbClr val="3A2A66"/>
                  </a:solidFill>
                  <a:latin typeface="Clear Sans Regular"/>
                </a:rPr>
                <a:t>For the YouTube Ads matter, the company can give the big portion of the YouTube Ads on this specific data. We assumed the audience of the targeted marketing is for people who know enough about the beauty industry, which usually lies on these categories and tags. (65-75% portion of YouTube Ads)</a:t>
              </a:r>
            </a:p>
            <a:p>
              <a:pPr marL="709023" lvl="1" indent="-354511">
                <a:lnSpc>
                  <a:spcPts val="4926"/>
                </a:lnSpc>
                <a:buFont typeface="Arial"/>
                <a:buChar char="•"/>
              </a:pPr>
              <a:r>
                <a:rPr lang="en-US" sz="3284">
                  <a:solidFill>
                    <a:srgbClr val="3A2A66"/>
                  </a:solidFill>
                  <a:latin typeface="Clear Sans Regular"/>
                </a:rPr>
                <a:t>Endorsements</a:t>
              </a:r>
            </a:p>
            <a:p>
              <a:pPr marL="1158972" lvl="2" indent="-386324">
                <a:lnSpc>
                  <a:spcPts val="4026"/>
                </a:lnSpc>
                <a:buFont typeface="Arial"/>
                <a:buChar char="⚬"/>
              </a:pPr>
              <a:r>
                <a:rPr lang="en-US" sz="2684">
                  <a:solidFill>
                    <a:srgbClr val="3A2A66"/>
                  </a:solidFill>
                  <a:latin typeface="Clear Sans Regular"/>
                </a:rPr>
                <a:t>It is also recommended to include endorsement in the company's marketing campaign. Using the specific data above, we can see that there are potentials YouTube channel that can be asked to do endorsements on the company's new blush on product.</a:t>
              </a:r>
            </a:p>
            <a:p>
              <a:pPr>
                <a:lnSpc>
                  <a:spcPts val="4026"/>
                </a:lnSpc>
              </a:pPr>
              <a:endParaRPr lang="en-US" sz="2684">
                <a:solidFill>
                  <a:srgbClr val="3A2A66"/>
                </a:solidFill>
                <a:latin typeface="Clear Sans Regular"/>
              </a:endParaRPr>
            </a:p>
            <a:p>
              <a:pPr>
                <a:lnSpc>
                  <a:spcPts val="4026"/>
                </a:lnSpc>
              </a:pPr>
              <a:endParaRPr lang="en-US" sz="2684">
                <a:solidFill>
                  <a:srgbClr val="3A2A66"/>
                </a:solidFill>
                <a:latin typeface="Clear Sans Regular"/>
              </a:endParaRPr>
            </a:p>
          </p:txBody>
        </p:sp>
      </p:grpSp>
      <p:grpSp>
        <p:nvGrpSpPr>
          <p:cNvPr id="12" name="Group 12"/>
          <p:cNvGrpSpPr/>
          <p:nvPr/>
        </p:nvGrpSpPr>
        <p:grpSpPr>
          <a:xfrm>
            <a:off x="2355315" y="2667817"/>
            <a:ext cx="220827" cy="22082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0DBE9"/>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3A2A66"/>
          </a:solidFill>
        </p:spPr>
      </p:sp>
      <p:sp>
        <p:nvSpPr>
          <p:cNvPr id="3" name="AutoShape 3"/>
          <p:cNvSpPr/>
          <p:nvPr/>
        </p:nvSpPr>
        <p:spPr>
          <a:xfrm>
            <a:off x="0" y="0"/>
            <a:ext cx="1725331" cy="5143500"/>
          </a:xfrm>
          <a:prstGeom prst="rect">
            <a:avLst/>
          </a:prstGeom>
          <a:solidFill>
            <a:srgbClr val="FDFBFF"/>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sp>
        <p:nvSpPr>
          <p:cNvPr id="5" name="TextBox 5"/>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3A2A66"/>
                </a:solidFill>
                <a:latin typeface="Clear Sans Bold Bold"/>
              </a:rPr>
              <a:t>03</a:t>
            </a:r>
          </a:p>
        </p:txBody>
      </p:sp>
      <p:pic>
        <p:nvPicPr>
          <p:cNvPr id="6" name="Picture 6"/>
          <p:cNvPicPr>
            <a:picLocks noChangeAspect="1"/>
          </p:cNvPicPr>
          <p:nvPr/>
        </p:nvPicPr>
        <p:blipFill>
          <a:blip r:embed="rId4"/>
          <a:srcRect t="17053" b="31242"/>
          <a:stretch>
            <a:fillRect/>
          </a:stretch>
        </p:blipFill>
        <p:spPr>
          <a:xfrm>
            <a:off x="1725331" y="0"/>
            <a:ext cx="16562669" cy="5143500"/>
          </a:xfrm>
          <a:prstGeom prst="rect">
            <a:avLst/>
          </a:prstGeom>
        </p:spPr>
      </p:pic>
      <p:grpSp>
        <p:nvGrpSpPr>
          <p:cNvPr id="7" name="Group 7"/>
          <p:cNvGrpSpPr/>
          <p:nvPr/>
        </p:nvGrpSpPr>
        <p:grpSpPr>
          <a:xfrm>
            <a:off x="16549550" y="1028700"/>
            <a:ext cx="709750" cy="709750"/>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9" name="TextBox 9"/>
          <p:cNvSpPr txBox="1"/>
          <p:nvPr/>
        </p:nvSpPr>
        <p:spPr>
          <a:xfrm>
            <a:off x="2906563" y="7231063"/>
            <a:ext cx="7479386" cy="1130300"/>
          </a:xfrm>
          <a:prstGeom prst="rect">
            <a:avLst/>
          </a:prstGeom>
        </p:spPr>
        <p:txBody>
          <a:bodyPr lIns="0" tIns="0" rIns="0" bIns="0" rtlCol="0" anchor="t">
            <a:spAutoFit/>
          </a:bodyPr>
          <a:lstStyle/>
          <a:p>
            <a:pPr>
              <a:lnSpc>
                <a:spcPts val="8500"/>
              </a:lnSpc>
            </a:pPr>
            <a:r>
              <a:rPr lang="en-US" sz="8500">
                <a:solidFill>
                  <a:srgbClr val="3A2A66"/>
                </a:solidFill>
                <a:latin typeface="Clear Sans Bold Bold"/>
              </a:rPr>
              <a:t>BACKGROUND</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49550" y="1028700"/>
            <a:ext cx="709750" cy="709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30</a:t>
            </a:r>
          </a:p>
        </p:txBody>
      </p:sp>
      <p:sp>
        <p:nvSpPr>
          <p:cNvPr id="8" name="TextBox 8"/>
          <p:cNvSpPr txBox="1"/>
          <p:nvPr/>
        </p:nvSpPr>
        <p:spPr>
          <a:xfrm>
            <a:off x="2355315" y="1028700"/>
            <a:ext cx="11145728" cy="990600"/>
          </a:xfrm>
          <a:prstGeom prst="rect">
            <a:avLst/>
          </a:prstGeom>
        </p:spPr>
        <p:txBody>
          <a:bodyPr lIns="0" tIns="0" rIns="0" bIns="0" rtlCol="0" anchor="t">
            <a:spAutoFit/>
          </a:bodyPr>
          <a:lstStyle/>
          <a:p>
            <a:pPr>
              <a:lnSpc>
                <a:spcPts val="7800"/>
              </a:lnSpc>
            </a:pPr>
            <a:r>
              <a:rPr lang="en-US" sz="6500">
                <a:solidFill>
                  <a:srgbClr val="3A2A66"/>
                </a:solidFill>
                <a:latin typeface="Clear Sans Regular"/>
              </a:rPr>
              <a:t>Recommendation</a:t>
            </a:r>
          </a:p>
        </p:txBody>
      </p:sp>
      <p:grpSp>
        <p:nvGrpSpPr>
          <p:cNvPr id="9" name="Group 9"/>
          <p:cNvGrpSpPr/>
          <p:nvPr/>
        </p:nvGrpSpPr>
        <p:grpSpPr>
          <a:xfrm>
            <a:off x="2990404" y="2343150"/>
            <a:ext cx="14268896" cy="8268527"/>
            <a:chOff x="0" y="0"/>
            <a:chExt cx="19025195" cy="11024702"/>
          </a:xfrm>
        </p:grpSpPr>
        <p:sp>
          <p:nvSpPr>
            <p:cNvPr id="10" name="TextBox 10"/>
            <p:cNvSpPr txBox="1"/>
            <p:nvPr/>
          </p:nvSpPr>
          <p:spPr>
            <a:xfrm>
              <a:off x="0" y="38100"/>
              <a:ext cx="19025195" cy="738389"/>
            </a:xfrm>
            <a:prstGeom prst="rect">
              <a:avLst/>
            </a:prstGeom>
          </p:spPr>
          <p:txBody>
            <a:bodyPr lIns="0" tIns="0" rIns="0" bIns="0" rtlCol="0" anchor="t">
              <a:spAutoFit/>
            </a:bodyPr>
            <a:lstStyle/>
            <a:p>
              <a:pPr>
                <a:lnSpc>
                  <a:spcPts val="4241"/>
                </a:lnSpc>
              </a:pPr>
              <a:r>
                <a:rPr lang="en-US" sz="3855" spc="77">
                  <a:solidFill>
                    <a:srgbClr val="3A2A66"/>
                  </a:solidFill>
                  <a:latin typeface="Clear Sans Regular"/>
                </a:rPr>
                <a:t>Potential Talents</a:t>
              </a:r>
            </a:p>
          </p:txBody>
        </p:sp>
        <p:sp>
          <p:nvSpPr>
            <p:cNvPr id="11" name="TextBox 11"/>
            <p:cNvSpPr txBox="1"/>
            <p:nvPr/>
          </p:nvSpPr>
          <p:spPr>
            <a:xfrm>
              <a:off x="0" y="905166"/>
              <a:ext cx="19025195" cy="10119536"/>
            </a:xfrm>
            <a:prstGeom prst="rect">
              <a:avLst/>
            </a:prstGeom>
          </p:spPr>
          <p:txBody>
            <a:bodyPr lIns="0" tIns="0" rIns="0" bIns="0" rtlCol="0" anchor="t">
              <a:spAutoFit/>
            </a:bodyPr>
            <a:lstStyle/>
            <a:p>
              <a:pPr marL="709023" lvl="1" indent="-354511">
                <a:lnSpc>
                  <a:spcPts val="4926"/>
                </a:lnSpc>
                <a:buFont typeface="Arial"/>
                <a:buChar char="•"/>
              </a:pPr>
              <a:r>
                <a:rPr lang="en-US" sz="3284">
                  <a:solidFill>
                    <a:srgbClr val="3A2A66"/>
                  </a:solidFill>
                  <a:latin typeface="Clear Sans Regular"/>
                </a:rPr>
                <a:t>Safiya Nygaard. She's a makeup content creator</a:t>
              </a:r>
            </a:p>
            <a:p>
              <a:pPr marL="1158972" lvl="2" indent="-386324">
                <a:lnSpc>
                  <a:spcPts val="4026"/>
                </a:lnSpc>
                <a:buFont typeface="Arial"/>
                <a:buChar char="⚬"/>
              </a:pPr>
              <a:r>
                <a:rPr lang="en-US" sz="2684">
                  <a:solidFill>
                    <a:srgbClr val="3A2A66"/>
                  </a:solidFill>
                  <a:latin typeface="Clear Sans Regular"/>
                </a:rPr>
                <a:t>2nd highest video count (103 Videos)</a:t>
              </a:r>
            </a:p>
            <a:p>
              <a:pPr marL="1158972" lvl="2" indent="-386324">
                <a:lnSpc>
                  <a:spcPts val="4026"/>
                </a:lnSpc>
                <a:buFont typeface="Arial"/>
                <a:buChar char="⚬"/>
              </a:pPr>
              <a:r>
                <a:rPr lang="en-US" sz="2684">
                  <a:solidFill>
                    <a:srgbClr val="3A2A66"/>
                  </a:solidFill>
                  <a:latin typeface="Clear Sans Regular"/>
                </a:rPr>
                <a:t>The most accumulated views (383,655,347) among those three categories</a:t>
              </a:r>
            </a:p>
            <a:p>
              <a:pPr marL="1158972" lvl="2" indent="-386324">
                <a:lnSpc>
                  <a:spcPts val="4026"/>
                </a:lnSpc>
                <a:buFont typeface="Arial"/>
                <a:buChar char="⚬"/>
              </a:pPr>
              <a:r>
                <a:rPr lang="en-US" sz="2684">
                  <a:solidFill>
                    <a:srgbClr val="3A2A66"/>
                  </a:solidFill>
                  <a:latin typeface="Clear Sans Regular"/>
                </a:rPr>
                <a:t>Average ER(5.8%).</a:t>
              </a:r>
            </a:p>
            <a:p>
              <a:pPr marL="709023" lvl="1" indent="-354511">
                <a:lnSpc>
                  <a:spcPts val="4926"/>
                </a:lnSpc>
                <a:buFont typeface="Arial"/>
                <a:buChar char="•"/>
              </a:pPr>
              <a:r>
                <a:rPr lang="en-US" sz="3284">
                  <a:solidFill>
                    <a:srgbClr val="3A2A66"/>
                  </a:solidFill>
                  <a:latin typeface="Clear Sans Regular"/>
                </a:rPr>
                <a:t>NikkieTutorials. She's a makeup artist</a:t>
              </a:r>
            </a:p>
            <a:p>
              <a:pPr marL="1158972" lvl="2" indent="-386324">
                <a:lnSpc>
                  <a:spcPts val="4026"/>
                </a:lnSpc>
                <a:buFont typeface="Arial"/>
                <a:buChar char="⚬"/>
              </a:pPr>
              <a:r>
                <a:rPr lang="en-US" sz="2684">
                  <a:solidFill>
                    <a:srgbClr val="3A2A66"/>
                  </a:solidFill>
                  <a:latin typeface="Clear Sans Regular"/>
                </a:rPr>
                <a:t>Seventh highest video count (69 videos) </a:t>
              </a:r>
            </a:p>
            <a:p>
              <a:pPr marL="1158972" lvl="2" indent="-386324">
                <a:lnSpc>
                  <a:spcPts val="4026"/>
                </a:lnSpc>
                <a:buFont typeface="Arial"/>
                <a:buChar char="⚬"/>
              </a:pPr>
              <a:r>
                <a:rPr lang="en-US" sz="2684">
                  <a:solidFill>
                    <a:srgbClr val="3A2A66"/>
                  </a:solidFill>
                  <a:latin typeface="Clear Sans Regular"/>
                </a:rPr>
                <a:t>Average ER (7.6%)</a:t>
              </a:r>
            </a:p>
            <a:p>
              <a:pPr marL="709023" lvl="1" indent="-354511">
                <a:lnSpc>
                  <a:spcPts val="4926"/>
                </a:lnSpc>
                <a:buFont typeface="Arial"/>
                <a:buChar char="•"/>
              </a:pPr>
              <a:r>
                <a:rPr lang="en-US" sz="3284">
                  <a:solidFill>
                    <a:srgbClr val="3A2A66"/>
                  </a:solidFill>
                  <a:latin typeface="Clear Sans Regular"/>
                </a:rPr>
                <a:t>James Charles. He's an artist</a:t>
              </a:r>
            </a:p>
            <a:p>
              <a:pPr marL="1158972" lvl="2" indent="-386324">
                <a:lnSpc>
                  <a:spcPts val="4026"/>
                </a:lnSpc>
                <a:buFont typeface="Arial"/>
                <a:buChar char="⚬"/>
              </a:pPr>
              <a:r>
                <a:rPr lang="en-US" sz="2684">
                  <a:solidFill>
                    <a:srgbClr val="3A2A66"/>
                  </a:solidFill>
                  <a:latin typeface="Clear Sans Regular"/>
                </a:rPr>
                <a:t>Fifth most accumulated views (144,866,943)</a:t>
              </a:r>
            </a:p>
            <a:p>
              <a:pPr marL="709023" lvl="1" indent="-354511">
                <a:lnSpc>
                  <a:spcPts val="4926"/>
                </a:lnSpc>
                <a:buFont typeface="Arial"/>
                <a:buChar char="•"/>
              </a:pPr>
              <a:r>
                <a:rPr lang="en-US" sz="3284">
                  <a:solidFill>
                    <a:srgbClr val="3A2A66"/>
                  </a:solidFill>
                  <a:latin typeface="Clear Sans Regular"/>
                </a:rPr>
                <a:t> Rosanna Pansino. She's a makeup content creator</a:t>
              </a:r>
            </a:p>
            <a:p>
              <a:pPr marL="1157223" lvl="2" indent="-385741">
                <a:lnSpc>
                  <a:spcPts val="4019"/>
                </a:lnSpc>
                <a:buFont typeface="Arial"/>
                <a:buChar char="⚬"/>
              </a:pPr>
              <a:r>
                <a:rPr lang="en-US" sz="2679">
                  <a:solidFill>
                    <a:srgbClr val="3A2A66"/>
                  </a:solidFill>
                  <a:latin typeface="Clear Sans Regular"/>
                </a:rPr>
                <a:t> Seventh highest video count (64 videos) </a:t>
              </a:r>
            </a:p>
            <a:p>
              <a:pPr marL="1157223" lvl="2" indent="-385741">
                <a:lnSpc>
                  <a:spcPts val="4019"/>
                </a:lnSpc>
                <a:buFont typeface="Arial"/>
                <a:buChar char="⚬"/>
              </a:pPr>
              <a:r>
                <a:rPr lang="en-US" sz="2679">
                  <a:solidFill>
                    <a:srgbClr val="3A2A66"/>
                  </a:solidFill>
                  <a:latin typeface="Clear Sans Regular"/>
                </a:rPr>
                <a:t>Average ER (5.1%)</a:t>
              </a:r>
            </a:p>
            <a:p>
              <a:pPr>
                <a:lnSpc>
                  <a:spcPts val="4926"/>
                </a:lnSpc>
              </a:pPr>
              <a:endParaRPr lang="en-US" sz="2679">
                <a:solidFill>
                  <a:srgbClr val="3A2A66"/>
                </a:solidFill>
                <a:latin typeface="Clear Sans Regular"/>
              </a:endParaRPr>
            </a:p>
            <a:p>
              <a:pPr>
                <a:lnSpc>
                  <a:spcPts val="4026"/>
                </a:lnSpc>
              </a:pPr>
              <a:endParaRPr lang="en-US" sz="2679">
                <a:solidFill>
                  <a:srgbClr val="3A2A66"/>
                </a:solidFill>
                <a:latin typeface="Clear Sans Regular"/>
              </a:endParaRPr>
            </a:p>
          </p:txBody>
        </p:sp>
      </p:grpSp>
      <p:grpSp>
        <p:nvGrpSpPr>
          <p:cNvPr id="12" name="Group 12"/>
          <p:cNvGrpSpPr/>
          <p:nvPr/>
        </p:nvGrpSpPr>
        <p:grpSpPr>
          <a:xfrm>
            <a:off x="2355315" y="2547062"/>
            <a:ext cx="220827" cy="22082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49550" y="1028700"/>
            <a:ext cx="709750" cy="709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a:solidFill>
                  <a:srgbClr val="FDFBFF"/>
                </a:solidFill>
                <a:latin typeface="Clear Sans Bold"/>
              </a:rPr>
              <a:t>31</a:t>
            </a:r>
          </a:p>
        </p:txBody>
      </p:sp>
      <p:sp>
        <p:nvSpPr>
          <p:cNvPr id="8" name="TextBox 8"/>
          <p:cNvSpPr txBox="1"/>
          <p:nvPr/>
        </p:nvSpPr>
        <p:spPr>
          <a:xfrm>
            <a:off x="2355315" y="1028700"/>
            <a:ext cx="11145728" cy="990600"/>
          </a:xfrm>
          <a:prstGeom prst="rect">
            <a:avLst/>
          </a:prstGeom>
        </p:spPr>
        <p:txBody>
          <a:bodyPr lIns="0" tIns="0" rIns="0" bIns="0" rtlCol="0" anchor="t">
            <a:spAutoFit/>
          </a:bodyPr>
          <a:lstStyle/>
          <a:p>
            <a:pPr>
              <a:lnSpc>
                <a:spcPts val="7800"/>
              </a:lnSpc>
            </a:pPr>
            <a:r>
              <a:rPr lang="en-US" sz="6500">
                <a:solidFill>
                  <a:srgbClr val="3A2A66"/>
                </a:solidFill>
                <a:latin typeface="Clear Sans Regular"/>
              </a:rPr>
              <a:t>Recommendation</a:t>
            </a:r>
          </a:p>
        </p:txBody>
      </p:sp>
      <p:grpSp>
        <p:nvGrpSpPr>
          <p:cNvPr id="9" name="Group 9"/>
          <p:cNvGrpSpPr/>
          <p:nvPr/>
        </p:nvGrpSpPr>
        <p:grpSpPr>
          <a:xfrm>
            <a:off x="2990404" y="2343150"/>
            <a:ext cx="14268896" cy="6982651"/>
            <a:chOff x="0" y="0"/>
            <a:chExt cx="19025195" cy="9310202"/>
          </a:xfrm>
        </p:grpSpPr>
        <p:sp>
          <p:nvSpPr>
            <p:cNvPr id="10" name="TextBox 10"/>
            <p:cNvSpPr txBox="1"/>
            <p:nvPr/>
          </p:nvSpPr>
          <p:spPr>
            <a:xfrm>
              <a:off x="0" y="38100"/>
              <a:ext cx="19025195" cy="738389"/>
            </a:xfrm>
            <a:prstGeom prst="rect">
              <a:avLst/>
            </a:prstGeom>
          </p:spPr>
          <p:txBody>
            <a:bodyPr lIns="0" tIns="0" rIns="0" bIns="0" rtlCol="0" anchor="t">
              <a:spAutoFit/>
            </a:bodyPr>
            <a:lstStyle/>
            <a:p>
              <a:pPr>
                <a:lnSpc>
                  <a:spcPts val="4241"/>
                </a:lnSpc>
              </a:pPr>
              <a:r>
                <a:rPr lang="en-US" sz="3855" spc="77">
                  <a:solidFill>
                    <a:srgbClr val="3A2A66"/>
                  </a:solidFill>
                  <a:latin typeface="Clear Sans Regular"/>
                </a:rPr>
                <a:t>Potential Talents</a:t>
              </a:r>
            </a:p>
          </p:txBody>
        </p:sp>
        <p:sp>
          <p:nvSpPr>
            <p:cNvPr id="11" name="TextBox 11"/>
            <p:cNvSpPr txBox="1"/>
            <p:nvPr/>
          </p:nvSpPr>
          <p:spPr>
            <a:xfrm>
              <a:off x="0" y="905166"/>
              <a:ext cx="19025195" cy="8405035"/>
            </a:xfrm>
            <a:prstGeom prst="rect">
              <a:avLst/>
            </a:prstGeom>
          </p:spPr>
          <p:txBody>
            <a:bodyPr lIns="0" tIns="0" rIns="0" bIns="0" rtlCol="0" anchor="t">
              <a:spAutoFit/>
            </a:bodyPr>
            <a:lstStyle/>
            <a:p>
              <a:pPr marL="601075" lvl="1" indent="-300538">
                <a:lnSpc>
                  <a:spcPts val="4176"/>
                </a:lnSpc>
                <a:buFont typeface="Arial"/>
                <a:buChar char="•"/>
              </a:pPr>
              <a:r>
                <a:rPr lang="en-US" sz="2784">
                  <a:solidFill>
                    <a:srgbClr val="3A2A66"/>
                  </a:solidFill>
                  <a:latin typeface="Clear Sans Regular"/>
                </a:rPr>
                <a:t>*If the company wants to do endorsement to individual YouTube channels, better to request in-depth YouTube statistics for each channel*. Females are recommended</a:t>
              </a:r>
            </a:p>
            <a:p>
              <a:pPr marL="601075" lvl="1" indent="-300538">
                <a:lnSpc>
                  <a:spcPts val="4176"/>
                </a:lnSpc>
                <a:buFont typeface="Arial"/>
                <a:buChar char="•"/>
              </a:pPr>
              <a:r>
                <a:rPr lang="en-US" sz="2784">
                  <a:solidFill>
                    <a:srgbClr val="3A2A66"/>
                  </a:solidFill>
                  <a:latin typeface="Clear Sans Regular"/>
                </a:rPr>
                <a:t>Else, try to pick YouTube channels that are based on a high Engagement Rate displayed above if the company doesn't want to spend too much cost on the marketing budget. (because not every youtube channel that has a high ER on average has a big audience compared to charts that display top video count/views)</a:t>
              </a:r>
            </a:p>
            <a:p>
              <a:pPr marL="601075" lvl="1" indent="-300538">
                <a:lnSpc>
                  <a:spcPts val="4176"/>
                </a:lnSpc>
                <a:buFont typeface="Arial"/>
                <a:buChar char="•"/>
              </a:pPr>
              <a:r>
                <a:rPr lang="en-US" sz="2784">
                  <a:solidFill>
                    <a:srgbClr val="3A2A66"/>
                  </a:solidFill>
                  <a:latin typeface="Clear Sans Regular"/>
                </a:rPr>
                <a:t>The company can explore &amp; modify the datasets filter for further research based on the specific data if they want to search for more talents (e.g: make it top 20 on the chart, add more tags, etc.)</a:t>
              </a:r>
            </a:p>
            <a:p>
              <a:pPr>
                <a:lnSpc>
                  <a:spcPts val="4019"/>
                </a:lnSpc>
              </a:pPr>
              <a:endParaRPr lang="en-US" sz="2784">
                <a:solidFill>
                  <a:srgbClr val="3A2A66"/>
                </a:solidFill>
                <a:latin typeface="Clear Sans Regular"/>
              </a:endParaRPr>
            </a:p>
            <a:p>
              <a:pPr>
                <a:lnSpc>
                  <a:spcPts val="4926"/>
                </a:lnSpc>
              </a:pPr>
              <a:endParaRPr lang="en-US" sz="2784">
                <a:solidFill>
                  <a:srgbClr val="3A2A66"/>
                </a:solidFill>
                <a:latin typeface="Clear Sans Regular"/>
              </a:endParaRPr>
            </a:p>
            <a:p>
              <a:pPr>
                <a:lnSpc>
                  <a:spcPts val="4026"/>
                </a:lnSpc>
              </a:pPr>
              <a:endParaRPr lang="en-US" sz="2784">
                <a:solidFill>
                  <a:srgbClr val="3A2A66"/>
                </a:solidFill>
                <a:latin typeface="Clear Sans Regular"/>
              </a:endParaRPr>
            </a:p>
          </p:txBody>
        </p:sp>
      </p:grpSp>
      <p:grpSp>
        <p:nvGrpSpPr>
          <p:cNvPr id="12" name="Group 12"/>
          <p:cNvGrpSpPr/>
          <p:nvPr/>
        </p:nvGrpSpPr>
        <p:grpSpPr>
          <a:xfrm>
            <a:off x="2355315" y="2547062"/>
            <a:ext cx="220827" cy="220827"/>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sp>
        <p:nvSpPr>
          <p:cNvPr id="3" name="AutoShape 3"/>
          <p:cNvSpPr/>
          <p:nvPr/>
        </p:nvSpPr>
        <p:spPr>
          <a:xfrm>
            <a:off x="0" y="0"/>
            <a:ext cx="1725331" cy="5143500"/>
          </a:xfrm>
          <a:prstGeom prst="rect">
            <a:avLst/>
          </a:prstGeom>
          <a:solidFill>
            <a:srgbClr val="3A2A66"/>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pic>
        <p:nvPicPr>
          <p:cNvPr id="5" name="Picture 5"/>
          <p:cNvPicPr>
            <a:picLocks noChangeAspect="1"/>
          </p:cNvPicPr>
          <p:nvPr/>
        </p:nvPicPr>
        <p:blipFill>
          <a:blip r:embed="rId4"/>
          <a:srcRect l="55304" r="11562"/>
          <a:stretch>
            <a:fillRect/>
          </a:stretch>
        </p:blipFill>
        <p:spPr>
          <a:xfrm>
            <a:off x="13177027" y="0"/>
            <a:ext cx="5110973" cy="10287000"/>
          </a:xfrm>
          <a:prstGeom prst="rect">
            <a:avLst/>
          </a:prstGeom>
        </p:spPr>
      </p:pic>
      <p:sp>
        <p:nvSpPr>
          <p:cNvPr id="6" name="TextBox 6"/>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32</a:t>
            </a:r>
          </a:p>
        </p:txBody>
      </p:sp>
      <p:sp>
        <p:nvSpPr>
          <p:cNvPr id="7" name="TextBox 7"/>
          <p:cNvSpPr txBox="1"/>
          <p:nvPr/>
        </p:nvSpPr>
        <p:spPr>
          <a:xfrm>
            <a:off x="4502436" y="4659312"/>
            <a:ext cx="5897484" cy="1130300"/>
          </a:xfrm>
          <a:prstGeom prst="rect">
            <a:avLst/>
          </a:prstGeom>
        </p:spPr>
        <p:txBody>
          <a:bodyPr lIns="0" tIns="0" rIns="0" bIns="0" rtlCol="0" anchor="t">
            <a:spAutoFit/>
          </a:bodyPr>
          <a:lstStyle/>
          <a:p>
            <a:pPr>
              <a:lnSpc>
                <a:spcPts val="8500"/>
              </a:lnSpc>
            </a:pPr>
            <a:r>
              <a:rPr lang="en-US" sz="8500">
                <a:solidFill>
                  <a:srgbClr val="3A2A66"/>
                </a:solidFill>
                <a:latin typeface="Clear Sans Bold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A2A66"/>
        </a:solidFill>
        <a:effectLst/>
      </p:bgPr>
    </p:bg>
    <p:spTree>
      <p:nvGrpSpPr>
        <p:cNvPr id="1" name=""/>
        <p:cNvGrpSpPr/>
        <p:nvPr/>
      </p:nvGrpSpPr>
      <p:grpSpPr>
        <a:xfrm>
          <a:off x="0" y="0"/>
          <a:ext cx="0" cy="0"/>
          <a:chOff x="0" y="0"/>
          <a:chExt cx="0" cy="0"/>
        </a:xfrm>
      </p:grpSpPr>
      <p:sp>
        <p:nvSpPr>
          <p:cNvPr id="2" name="AutoShape 2"/>
          <p:cNvSpPr/>
          <p:nvPr/>
        </p:nvSpPr>
        <p:spPr>
          <a:xfrm>
            <a:off x="0" y="0"/>
            <a:ext cx="1725331" cy="10287000"/>
          </a:xfrm>
          <a:prstGeom prst="rect">
            <a:avLst/>
          </a:prstGeom>
          <a:solidFill>
            <a:srgbClr val="FDFBFF"/>
          </a:solidFill>
        </p:spPr>
      </p:sp>
      <p:sp>
        <p:nvSpPr>
          <p:cNvPr id="3" name="AutoShape 3"/>
          <p:cNvSpPr/>
          <p:nvPr/>
        </p:nvSpPr>
        <p:spPr>
          <a:xfrm>
            <a:off x="0" y="0"/>
            <a:ext cx="1725331" cy="5143500"/>
          </a:xfrm>
          <a:prstGeom prst="rect">
            <a:avLst/>
          </a:prstGeom>
          <a:solidFill>
            <a:srgbClr val="E0DBE9"/>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49550" y="1028700"/>
            <a:ext cx="709750" cy="709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BFF"/>
            </a:solidFill>
          </p:spPr>
        </p:sp>
      </p:grpSp>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3A2A66"/>
                </a:solidFill>
                <a:latin typeface="Clear Sans Bold Bold"/>
              </a:rPr>
              <a:t>04</a:t>
            </a:r>
          </a:p>
        </p:txBody>
      </p:sp>
      <p:grpSp>
        <p:nvGrpSpPr>
          <p:cNvPr id="8" name="Group 8"/>
          <p:cNvGrpSpPr/>
          <p:nvPr/>
        </p:nvGrpSpPr>
        <p:grpSpPr>
          <a:xfrm>
            <a:off x="3839277" y="-101441"/>
            <a:ext cx="10596327" cy="10489882"/>
            <a:chOff x="0" y="0"/>
            <a:chExt cx="14128436" cy="13986510"/>
          </a:xfrm>
        </p:grpSpPr>
        <p:sp>
          <p:nvSpPr>
            <p:cNvPr id="9" name="TextBox 9"/>
            <p:cNvSpPr txBox="1"/>
            <p:nvPr/>
          </p:nvSpPr>
          <p:spPr>
            <a:xfrm>
              <a:off x="0" y="28575"/>
              <a:ext cx="14128436" cy="581025"/>
            </a:xfrm>
            <a:prstGeom prst="rect">
              <a:avLst/>
            </a:prstGeom>
          </p:spPr>
          <p:txBody>
            <a:bodyPr lIns="0" tIns="0" rIns="0" bIns="0" rtlCol="0" anchor="t">
              <a:spAutoFit/>
            </a:bodyPr>
            <a:lstStyle/>
            <a:p>
              <a:pPr>
                <a:lnSpc>
                  <a:spcPts val="3300"/>
                </a:lnSpc>
              </a:pPr>
              <a:endParaRPr/>
            </a:p>
          </p:txBody>
        </p:sp>
        <p:sp>
          <p:nvSpPr>
            <p:cNvPr id="10" name="TextBox 10"/>
            <p:cNvSpPr txBox="1"/>
            <p:nvPr/>
          </p:nvSpPr>
          <p:spPr>
            <a:xfrm>
              <a:off x="0" y="1790488"/>
              <a:ext cx="14128436" cy="10515600"/>
            </a:xfrm>
            <a:prstGeom prst="rect">
              <a:avLst/>
            </a:prstGeom>
          </p:spPr>
          <p:txBody>
            <a:bodyPr lIns="0" tIns="0" rIns="0" bIns="0" rtlCol="0" anchor="t">
              <a:spAutoFit/>
            </a:bodyPr>
            <a:lstStyle/>
            <a:p>
              <a:pPr marL="885184" lvl="1" indent="-442592">
                <a:lnSpc>
                  <a:spcPts val="4919"/>
                </a:lnSpc>
                <a:buFont typeface="Arial"/>
                <a:buChar char="•"/>
              </a:pPr>
              <a:r>
                <a:rPr lang="en-US" sz="4099">
                  <a:solidFill>
                    <a:srgbClr val="FDFBFF"/>
                  </a:solidFill>
                  <a:latin typeface="Clear Sans Regular"/>
                </a:rPr>
                <a:t> A make up company called X has just launched their latest blush on products. The company has a marketing plan in order to increase their sales on their new product in the U.S. especially for young people. </a:t>
              </a:r>
            </a:p>
            <a:p>
              <a:pPr marL="885184" lvl="1" indent="-442592">
                <a:lnSpc>
                  <a:spcPts val="4919"/>
                </a:lnSpc>
                <a:buFont typeface="Arial"/>
                <a:buChar char="•"/>
              </a:pPr>
              <a:r>
                <a:rPr lang="en-US" sz="4099">
                  <a:solidFill>
                    <a:srgbClr val="FDFBFF"/>
                  </a:solidFill>
                  <a:latin typeface="Clear Sans Regular"/>
                </a:rPr>
                <a:t>Therefore, the company wants to conduct their marketing campaigns through the social media, specifically YouTube since YouTube has a huge market for the company to do their marketing campaign</a:t>
              </a:r>
            </a:p>
            <a:p>
              <a:pPr>
                <a:lnSpc>
                  <a:spcPts val="3600"/>
                </a:lnSpc>
              </a:pPr>
              <a:endParaRPr lang="en-US" sz="4099">
                <a:solidFill>
                  <a:srgbClr val="FDFBFF"/>
                </a:solidFill>
                <a:latin typeface="Clear Sans Regular"/>
              </a:endParaRPr>
            </a:p>
          </p:txBody>
        </p:sp>
        <p:sp>
          <p:nvSpPr>
            <p:cNvPr id="11" name="TextBox 11"/>
            <p:cNvSpPr txBox="1"/>
            <p:nvPr/>
          </p:nvSpPr>
          <p:spPr>
            <a:xfrm>
              <a:off x="0" y="13506027"/>
              <a:ext cx="14128436" cy="480483"/>
            </a:xfrm>
            <a:prstGeom prst="rect">
              <a:avLst/>
            </a:prstGeom>
          </p:spPr>
          <p:txBody>
            <a:bodyPr lIns="0" tIns="0" rIns="0" bIns="0" rtlCol="0" anchor="t">
              <a:spAutoFit/>
            </a:bodyPr>
            <a:lstStyle/>
            <a:p>
              <a:pPr>
                <a:lnSpc>
                  <a:spcPts val="2750"/>
                </a:lnSpc>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A2A66"/>
        </a:solidFill>
        <a:effectLst/>
      </p:bgPr>
    </p:bg>
    <p:spTree>
      <p:nvGrpSpPr>
        <p:cNvPr id="1" name=""/>
        <p:cNvGrpSpPr/>
        <p:nvPr/>
      </p:nvGrpSpPr>
      <p:grpSpPr>
        <a:xfrm>
          <a:off x="0" y="0"/>
          <a:ext cx="0" cy="0"/>
          <a:chOff x="0" y="0"/>
          <a:chExt cx="0" cy="0"/>
        </a:xfrm>
      </p:grpSpPr>
      <p:sp>
        <p:nvSpPr>
          <p:cNvPr id="2" name="AutoShape 2"/>
          <p:cNvSpPr/>
          <p:nvPr/>
        </p:nvSpPr>
        <p:spPr>
          <a:xfrm>
            <a:off x="0" y="0"/>
            <a:ext cx="1725331" cy="10287000"/>
          </a:xfrm>
          <a:prstGeom prst="rect">
            <a:avLst/>
          </a:prstGeom>
          <a:solidFill>
            <a:srgbClr val="FDFBFF"/>
          </a:solidFill>
        </p:spPr>
      </p:sp>
      <p:sp>
        <p:nvSpPr>
          <p:cNvPr id="3" name="AutoShape 3"/>
          <p:cNvSpPr/>
          <p:nvPr/>
        </p:nvSpPr>
        <p:spPr>
          <a:xfrm>
            <a:off x="0" y="0"/>
            <a:ext cx="1725331" cy="5143500"/>
          </a:xfrm>
          <a:prstGeom prst="rect">
            <a:avLst/>
          </a:prstGeom>
          <a:solidFill>
            <a:srgbClr val="E0DBE9"/>
          </a:solidFill>
        </p:spPr>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grpSp>
        <p:nvGrpSpPr>
          <p:cNvPr id="5" name="Group 5"/>
          <p:cNvGrpSpPr/>
          <p:nvPr/>
        </p:nvGrpSpPr>
        <p:grpSpPr>
          <a:xfrm>
            <a:off x="16549550" y="1028700"/>
            <a:ext cx="709750" cy="709750"/>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BFF"/>
            </a:solidFill>
          </p:spPr>
        </p:sp>
      </p:grpSp>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3A2A66"/>
                </a:solidFill>
                <a:latin typeface="Clear Sans Bold Bold"/>
              </a:rPr>
              <a:t>05</a:t>
            </a:r>
          </a:p>
        </p:txBody>
      </p:sp>
      <p:grpSp>
        <p:nvGrpSpPr>
          <p:cNvPr id="8" name="Group 8"/>
          <p:cNvGrpSpPr/>
          <p:nvPr/>
        </p:nvGrpSpPr>
        <p:grpSpPr>
          <a:xfrm>
            <a:off x="4137002" y="1860709"/>
            <a:ext cx="10596327" cy="6565582"/>
            <a:chOff x="0" y="0"/>
            <a:chExt cx="14128436" cy="8754110"/>
          </a:xfrm>
        </p:grpSpPr>
        <p:sp>
          <p:nvSpPr>
            <p:cNvPr id="9" name="TextBox 9"/>
            <p:cNvSpPr txBox="1"/>
            <p:nvPr/>
          </p:nvSpPr>
          <p:spPr>
            <a:xfrm>
              <a:off x="0" y="28575"/>
              <a:ext cx="14128436" cy="581025"/>
            </a:xfrm>
            <a:prstGeom prst="rect">
              <a:avLst/>
            </a:prstGeom>
          </p:spPr>
          <p:txBody>
            <a:bodyPr lIns="0" tIns="0" rIns="0" bIns="0" rtlCol="0" anchor="t">
              <a:spAutoFit/>
            </a:bodyPr>
            <a:lstStyle/>
            <a:p>
              <a:pPr>
                <a:lnSpc>
                  <a:spcPts val="3300"/>
                </a:lnSpc>
              </a:pPr>
              <a:r>
                <a:rPr lang="en-US" sz="3000" u="sng">
                  <a:solidFill>
                    <a:srgbClr val="FDFBFF"/>
                  </a:solidFill>
                  <a:latin typeface="Clear Sans Regular Bold"/>
                </a:rPr>
                <a:t>PROBLEM STATEMENT</a:t>
              </a:r>
            </a:p>
          </p:txBody>
        </p:sp>
        <p:sp>
          <p:nvSpPr>
            <p:cNvPr id="10" name="TextBox 10"/>
            <p:cNvSpPr txBox="1"/>
            <p:nvPr/>
          </p:nvSpPr>
          <p:spPr>
            <a:xfrm>
              <a:off x="0" y="1790488"/>
              <a:ext cx="14128436" cy="5283200"/>
            </a:xfrm>
            <a:prstGeom prst="rect">
              <a:avLst/>
            </a:prstGeom>
          </p:spPr>
          <p:txBody>
            <a:bodyPr lIns="0" tIns="0" rIns="0" bIns="0" rtlCol="0" anchor="t">
              <a:spAutoFit/>
            </a:bodyPr>
            <a:lstStyle/>
            <a:p>
              <a:pPr>
                <a:lnSpc>
                  <a:spcPts val="7800"/>
                </a:lnSpc>
              </a:pPr>
              <a:r>
                <a:rPr lang="en-US" sz="6500">
                  <a:solidFill>
                    <a:srgbClr val="FDFBFF"/>
                  </a:solidFill>
                  <a:latin typeface="Clear Sans Regular"/>
                </a:rPr>
                <a:t>How to promote the company's latest blush on products through YouTube platform?</a:t>
              </a:r>
            </a:p>
          </p:txBody>
        </p:sp>
        <p:sp>
          <p:nvSpPr>
            <p:cNvPr id="11" name="TextBox 11"/>
            <p:cNvSpPr txBox="1"/>
            <p:nvPr/>
          </p:nvSpPr>
          <p:spPr>
            <a:xfrm>
              <a:off x="0" y="8273627"/>
              <a:ext cx="14128436" cy="480483"/>
            </a:xfrm>
            <a:prstGeom prst="rect">
              <a:avLst/>
            </a:prstGeom>
          </p:spPr>
          <p:txBody>
            <a:bodyPr lIns="0" tIns="0" rIns="0" bIns="0" rtlCol="0" anchor="t">
              <a:spAutoFit/>
            </a:bodyPr>
            <a:lstStyle/>
            <a:p>
              <a:pPr>
                <a:lnSpc>
                  <a:spcPts val="2750"/>
                </a:lnSpc>
              </a:pPr>
              <a:endParaRPr/>
            </a:p>
          </p:txBody>
        </p:sp>
      </p:grpSp>
      <p:grpSp>
        <p:nvGrpSpPr>
          <p:cNvPr id="12" name="Group 12"/>
          <p:cNvGrpSpPr/>
          <p:nvPr/>
        </p:nvGrpSpPr>
        <p:grpSpPr>
          <a:xfrm>
            <a:off x="14344348" y="8760545"/>
            <a:ext cx="7887305" cy="1675542"/>
            <a:chOff x="0" y="0"/>
            <a:chExt cx="10516407" cy="2234056"/>
          </a:xfrm>
        </p:grpSpPr>
        <p:sp>
          <p:nvSpPr>
            <p:cNvPr id="13" name="TextBox 13"/>
            <p:cNvSpPr txBox="1"/>
            <p:nvPr/>
          </p:nvSpPr>
          <p:spPr>
            <a:xfrm>
              <a:off x="0" y="0"/>
              <a:ext cx="10516407" cy="1295400"/>
            </a:xfrm>
            <a:prstGeom prst="rect">
              <a:avLst/>
            </a:prstGeom>
          </p:spPr>
          <p:txBody>
            <a:bodyPr lIns="0" tIns="0" rIns="0" bIns="0" rtlCol="0" anchor="t">
              <a:spAutoFit/>
            </a:bodyPr>
            <a:lstStyle/>
            <a:p>
              <a:pPr marL="697531" lvl="1" indent="-348765">
                <a:lnSpc>
                  <a:spcPts val="3876"/>
                </a:lnSpc>
                <a:buFont typeface="Arial"/>
                <a:buChar char="•"/>
              </a:pPr>
              <a:r>
                <a:rPr lang="en-US" sz="3230">
                  <a:solidFill>
                    <a:srgbClr val="FDFBFF"/>
                  </a:solidFill>
                  <a:latin typeface="Clear Sans Regular"/>
                </a:rPr>
                <a:t>Youtube Ads</a:t>
              </a:r>
            </a:p>
            <a:p>
              <a:pPr marL="697531" lvl="1" indent="-348765">
                <a:lnSpc>
                  <a:spcPts val="3876"/>
                </a:lnSpc>
                <a:buFont typeface="Arial"/>
                <a:buChar char="•"/>
              </a:pPr>
              <a:r>
                <a:rPr lang="en-US" sz="3230">
                  <a:solidFill>
                    <a:srgbClr val="FDFBFF"/>
                  </a:solidFill>
                  <a:latin typeface="Clear Sans Regular"/>
                </a:rPr>
                <a:t>Endorsement</a:t>
              </a:r>
            </a:p>
          </p:txBody>
        </p:sp>
        <p:sp>
          <p:nvSpPr>
            <p:cNvPr id="14" name="TextBox 14"/>
            <p:cNvSpPr txBox="1"/>
            <p:nvPr/>
          </p:nvSpPr>
          <p:spPr>
            <a:xfrm>
              <a:off x="0" y="1964550"/>
              <a:ext cx="10516407" cy="269506"/>
            </a:xfrm>
            <a:prstGeom prst="rect">
              <a:avLst/>
            </a:prstGeom>
          </p:spPr>
          <p:txBody>
            <a:bodyPr lIns="0" tIns="0" rIns="0" bIns="0" rtlCol="0" anchor="t">
              <a:spAutoFit/>
            </a:bodyPr>
            <a:lstStyle/>
            <a:p>
              <a:pPr>
                <a:lnSpc>
                  <a:spcPts val="1536"/>
                </a:lnSpc>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AutoShape 2"/>
          <p:cNvSpPr/>
          <p:nvPr/>
        </p:nvSpPr>
        <p:spPr>
          <a:xfrm>
            <a:off x="0" y="5143500"/>
            <a:ext cx="1725331" cy="5143500"/>
          </a:xfrm>
          <a:prstGeom prst="rect">
            <a:avLst/>
          </a:prstGeom>
          <a:solidFill>
            <a:srgbClr val="E0DBE9"/>
          </a:solidFill>
        </p:spPr>
      </p:sp>
      <p:pic>
        <p:nvPicPr>
          <p:cNvPr id="3" name="Picture 3"/>
          <p:cNvPicPr>
            <a:picLocks noChangeAspect="1"/>
          </p:cNvPicPr>
          <p:nvPr/>
        </p:nvPicPr>
        <p:blipFill>
          <a:blip r:embed="rId2"/>
          <a:srcRect l="20068" t="3054" r="33595" b="569"/>
          <a:stretch>
            <a:fillRect/>
          </a:stretch>
        </p:blipFill>
        <p:spPr>
          <a:xfrm>
            <a:off x="1725331" y="0"/>
            <a:ext cx="7418669" cy="10287000"/>
          </a:xfrm>
          <a:prstGeom prst="rect">
            <a:avLst/>
          </a:prstGeom>
        </p:spPr>
      </p:pic>
      <p:sp>
        <p:nvSpPr>
          <p:cNvPr id="4" name="AutoShape 4"/>
          <p:cNvSpPr/>
          <p:nvPr/>
        </p:nvSpPr>
        <p:spPr>
          <a:xfrm>
            <a:off x="0" y="0"/>
            <a:ext cx="1725331" cy="5143500"/>
          </a:xfrm>
          <a:prstGeom prst="rect">
            <a:avLst/>
          </a:prstGeom>
          <a:solidFill>
            <a:srgbClr val="3A2A66"/>
          </a:solidFill>
        </p:spPr>
      </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598237" y="7539285"/>
            <a:ext cx="528857" cy="351930"/>
          </a:xfrm>
          <a:prstGeom prst="rect">
            <a:avLst/>
          </a:prstGeom>
        </p:spPr>
      </p:pic>
      <p:grpSp>
        <p:nvGrpSpPr>
          <p:cNvPr id="6" name="Group 6"/>
          <p:cNvGrpSpPr/>
          <p:nvPr/>
        </p:nvGrpSpPr>
        <p:grpSpPr>
          <a:xfrm>
            <a:off x="16549550" y="1028700"/>
            <a:ext cx="709750" cy="709750"/>
            <a:chOff x="0" y="0"/>
            <a:chExt cx="946334" cy="946334"/>
          </a:xfrm>
        </p:grpSpPr>
        <p:grpSp>
          <p:nvGrpSpPr>
            <p:cNvPr id="7" name="Group 7"/>
            <p:cNvGrpSpPr/>
            <p:nvPr/>
          </p:nvGrpSpPr>
          <p:grpSpPr>
            <a:xfrm>
              <a:off x="0" y="0"/>
              <a:ext cx="946334" cy="94633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A2A66"/>
              </a:solidFill>
            </p:spPr>
          </p:sp>
        </p:grpSp>
        <p:sp>
          <p:nvSpPr>
            <p:cNvPr id="9" name="TextBox 9"/>
            <p:cNvSpPr txBox="1"/>
            <p:nvPr/>
          </p:nvSpPr>
          <p:spPr>
            <a:xfrm>
              <a:off x="184607" y="324446"/>
              <a:ext cx="577119" cy="345067"/>
            </a:xfrm>
            <a:prstGeom prst="rect">
              <a:avLst/>
            </a:prstGeom>
          </p:spPr>
          <p:txBody>
            <a:bodyPr lIns="0" tIns="0" rIns="0" bIns="0" rtlCol="0" anchor="t">
              <a:spAutoFit/>
            </a:bodyPr>
            <a:lstStyle/>
            <a:p>
              <a:pPr algn="ctr">
                <a:lnSpc>
                  <a:spcPts val="1973"/>
                </a:lnSpc>
              </a:pPr>
              <a:endParaRPr/>
            </a:p>
          </p:txBody>
        </p:sp>
      </p:grpSp>
      <p:sp>
        <p:nvSpPr>
          <p:cNvPr id="10" name="TextBox 10"/>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06</a:t>
            </a:r>
          </a:p>
        </p:txBody>
      </p:sp>
      <p:sp>
        <p:nvSpPr>
          <p:cNvPr id="11" name="TextBox 11"/>
          <p:cNvSpPr txBox="1"/>
          <p:nvPr/>
        </p:nvSpPr>
        <p:spPr>
          <a:xfrm>
            <a:off x="10877885" y="4121150"/>
            <a:ext cx="6026540" cy="2206625"/>
          </a:xfrm>
          <a:prstGeom prst="rect">
            <a:avLst/>
          </a:prstGeom>
        </p:spPr>
        <p:txBody>
          <a:bodyPr lIns="0" tIns="0" rIns="0" bIns="0" rtlCol="0" anchor="t">
            <a:spAutoFit/>
          </a:bodyPr>
          <a:lstStyle/>
          <a:p>
            <a:pPr>
              <a:lnSpc>
                <a:spcPts val="8500"/>
              </a:lnSpc>
            </a:pPr>
            <a:r>
              <a:rPr lang="en-US" sz="8500">
                <a:solidFill>
                  <a:srgbClr val="3A2A66"/>
                </a:solidFill>
                <a:latin typeface="Clear Sans Bold Bold"/>
              </a:rPr>
              <a:t>DATA OVERVIEW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sp>
        <p:nvSpPr>
          <p:cNvPr id="2" name="TextBox 2"/>
          <p:cNvSpPr txBox="1"/>
          <p:nvPr/>
        </p:nvSpPr>
        <p:spPr>
          <a:xfrm>
            <a:off x="2494240" y="1285875"/>
            <a:ext cx="6145843" cy="6372225"/>
          </a:xfrm>
          <a:prstGeom prst="rect">
            <a:avLst/>
          </a:prstGeom>
        </p:spPr>
        <p:txBody>
          <a:bodyPr lIns="0" tIns="0" rIns="0" bIns="0" rtlCol="0" anchor="t">
            <a:spAutoFit/>
          </a:bodyPr>
          <a:lstStyle/>
          <a:p>
            <a:pPr>
              <a:lnSpc>
                <a:spcPts val="12599"/>
              </a:lnSpc>
            </a:pPr>
            <a:r>
              <a:rPr lang="en-US" sz="9000">
                <a:solidFill>
                  <a:srgbClr val="000000"/>
                </a:solidFill>
                <a:latin typeface="Arimo"/>
              </a:rPr>
              <a:t>There are:</a:t>
            </a:r>
          </a:p>
          <a:p>
            <a:pPr>
              <a:lnSpc>
                <a:spcPts val="12599"/>
              </a:lnSpc>
            </a:pPr>
            <a:r>
              <a:rPr lang="en-US" sz="9000">
                <a:solidFill>
                  <a:srgbClr val="000000"/>
                </a:solidFill>
                <a:latin typeface="Arimo"/>
              </a:rPr>
              <a:t>41K+- Data</a:t>
            </a:r>
          </a:p>
          <a:p>
            <a:pPr>
              <a:lnSpc>
                <a:spcPts val="12599"/>
              </a:lnSpc>
            </a:pPr>
            <a:r>
              <a:rPr lang="en-US" sz="9000">
                <a:solidFill>
                  <a:srgbClr val="000000"/>
                </a:solidFill>
                <a:latin typeface="Arimo"/>
              </a:rPr>
              <a:t>16 Columns</a:t>
            </a:r>
          </a:p>
        </p:txBody>
      </p:sp>
      <p:sp>
        <p:nvSpPr>
          <p:cNvPr id="3" name="TextBox 3"/>
          <p:cNvSpPr txBox="1"/>
          <p:nvPr/>
        </p:nvSpPr>
        <p:spPr>
          <a:xfrm>
            <a:off x="11091439" y="5229225"/>
            <a:ext cx="6376583" cy="4772025"/>
          </a:xfrm>
          <a:prstGeom prst="rect">
            <a:avLst/>
          </a:prstGeom>
        </p:spPr>
        <p:txBody>
          <a:bodyPr lIns="0" tIns="0" rIns="0" bIns="0" rtlCol="0" anchor="t">
            <a:spAutoFit/>
          </a:bodyPr>
          <a:lstStyle/>
          <a:p>
            <a:pPr>
              <a:lnSpc>
                <a:spcPts val="12599"/>
              </a:lnSpc>
            </a:pPr>
            <a:r>
              <a:rPr lang="en-US" sz="9000">
                <a:solidFill>
                  <a:srgbClr val="000000"/>
                </a:solidFill>
                <a:latin typeface="Arimo"/>
              </a:rPr>
              <a:t>Now:</a:t>
            </a:r>
          </a:p>
          <a:p>
            <a:pPr>
              <a:lnSpc>
                <a:spcPts val="12599"/>
              </a:lnSpc>
            </a:pPr>
            <a:r>
              <a:rPr lang="en-US" sz="9000">
                <a:solidFill>
                  <a:srgbClr val="000000"/>
                </a:solidFill>
                <a:latin typeface="Arimo"/>
              </a:rPr>
              <a:t>41K+- Data</a:t>
            </a:r>
          </a:p>
          <a:p>
            <a:pPr>
              <a:lnSpc>
                <a:spcPts val="12599"/>
              </a:lnSpc>
            </a:pPr>
            <a:r>
              <a:rPr lang="en-US" sz="9000">
                <a:solidFill>
                  <a:srgbClr val="000000"/>
                </a:solidFill>
                <a:latin typeface="Arimo"/>
              </a:rPr>
              <a:t>22 Columns</a:t>
            </a:r>
          </a:p>
        </p:txBody>
      </p:sp>
      <p:sp>
        <p:nvSpPr>
          <p:cNvPr id="4" name="TextBox 4"/>
          <p:cNvSpPr txBox="1"/>
          <p:nvPr/>
        </p:nvSpPr>
        <p:spPr>
          <a:xfrm>
            <a:off x="1057264" y="65945"/>
            <a:ext cx="4509898" cy="962755"/>
          </a:xfrm>
          <a:prstGeom prst="rect">
            <a:avLst/>
          </a:prstGeom>
        </p:spPr>
        <p:txBody>
          <a:bodyPr lIns="0" tIns="0" rIns="0" bIns="0" rtlCol="0" anchor="t">
            <a:spAutoFit/>
          </a:bodyPr>
          <a:lstStyle/>
          <a:p>
            <a:pPr algn="ctr">
              <a:lnSpc>
                <a:spcPts val="7619"/>
              </a:lnSpc>
            </a:pPr>
            <a:r>
              <a:rPr lang="en-US" sz="5442">
                <a:solidFill>
                  <a:srgbClr val="000000"/>
                </a:solidFill>
                <a:latin typeface="Arimo"/>
              </a:rPr>
              <a:t>Overview</a:t>
            </a:r>
          </a:p>
        </p:txBody>
      </p:sp>
      <p:sp>
        <p:nvSpPr>
          <p:cNvPr id="5" name="AutoShape 5"/>
          <p:cNvSpPr/>
          <p:nvPr/>
        </p:nvSpPr>
        <p:spPr>
          <a:xfrm>
            <a:off x="0" y="5143500"/>
            <a:ext cx="1725331" cy="5143500"/>
          </a:xfrm>
          <a:prstGeom prst="rect">
            <a:avLst/>
          </a:prstGeom>
          <a:solidFill>
            <a:srgbClr val="E0DBE9"/>
          </a:solidFill>
        </p:spPr>
      </p:sp>
      <p:sp>
        <p:nvSpPr>
          <p:cNvPr id="6" name="AutoShape 6"/>
          <p:cNvSpPr/>
          <p:nvPr/>
        </p:nvSpPr>
        <p:spPr>
          <a:xfrm>
            <a:off x="0" y="0"/>
            <a:ext cx="1725331" cy="5143500"/>
          </a:xfrm>
          <a:prstGeom prst="rect">
            <a:avLst/>
          </a:prstGeom>
          <a:solidFill>
            <a:srgbClr val="3A2A66"/>
          </a:solidFill>
        </p:spPr>
      </p:sp>
      <p:pic>
        <p:nvPicPr>
          <p:cNvPr id="7" name="Picture 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sp>
        <p:nvSpPr>
          <p:cNvPr id="8" name="TextBox 8"/>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07</a:t>
            </a:r>
          </a:p>
        </p:txBody>
      </p:sp>
      <p:sp>
        <p:nvSpPr>
          <p:cNvPr id="9" name="TextBox 9"/>
          <p:cNvSpPr txBox="1"/>
          <p:nvPr/>
        </p:nvSpPr>
        <p:spPr>
          <a:xfrm>
            <a:off x="2494240" y="1057275"/>
            <a:ext cx="13299520" cy="428625"/>
          </a:xfrm>
          <a:prstGeom prst="rect">
            <a:avLst/>
          </a:prstGeom>
        </p:spPr>
        <p:txBody>
          <a:bodyPr lIns="0" tIns="0" rIns="0" bIns="0" rtlCol="0" anchor="t">
            <a:spAutoFit/>
          </a:bodyPr>
          <a:lstStyle/>
          <a:p>
            <a:pPr algn="ctr">
              <a:lnSpc>
                <a:spcPts val="3300"/>
              </a:lnSpc>
              <a:spcBef>
                <a:spcPct val="0"/>
              </a:spcBef>
            </a:pPr>
            <a:r>
              <a:rPr lang="en-US" sz="3000">
                <a:solidFill>
                  <a:srgbClr val="000000"/>
                </a:solidFill>
                <a:latin typeface="Clear Sans Bold Bold"/>
              </a:rPr>
              <a:t>CONSISTS OF TRENDING VIDEOS FROM 2017-2018 IN THE UNITED STATES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A2A66"/>
        </a:solidFill>
        <a:effectLst/>
      </p:bgPr>
    </p:bg>
    <p:spTree>
      <p:nvGrpSpPr>
        <p:cNvPr id="1" name=""/>
        <p:cNvGrpSpPr/>
        <p:nvPr/>
      </p:nvGrpSpPr>
      <p:grpSpPr>
        <a:xfrm>
          <a:off x="0" y="0"/>
          <a:ext cx="0" cy="0"/>
          <a:chOff x="0" y="0"/>
          <a:chExt cx="0" cy="0"/>
        </a:xfrm>
      </p:grpSpPr>
      <p:grpSp>
        <p:nvGrpSpPr>
          <p:cNvPr id="2" name="Group 2"/>
          <p:cNvGrpSpPr/>
          <p:nvPr/>
        </p:nvGrpSpPr>
        <p:grpSpPr>
          <a:xfrm>
            <a:off x="16549550" y="1028700"/>
            <a:ext cx="709750" cy="709750"/>
            <a:chOff x="0" y="0"/>
            <a:chExt cx="946334" cy="946334"/>
          </a:xfrm>
        </p:grpSpPr>
        <p:grpSp>
          <p:nvGrpSpPr>
            <p:cNvPr id="3" name="Group 3"/>
            <p:cNvGrpSpPr/>
            <p:nvPr/>
          </p:nvGrpSpPr>
          <p:grpSpPr>
            <a:xfrm>
              <a:off x="0" y="0"/>
              <a:ext cx="946334" cy="946334"/>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DFBFF"/>
              </a:solidFill>
            </p:spPr>
          </p:sp>
        </p:grpSp>
        <p:sp>
          <p:nvSpPr>
            <p:cNvPr id="5" name="TextBox 5"/>
            <p:cNvSpPr txBox="1"/>
            <p:nvPr/>
          </p:nvSpPr>
          <p:spPr>
            <a:xfrm>
              <a:off x="184607" y="324446"/>
              <a:ext cx="577119" cy="345067"/>
            </a:xfrm>
            <a:prstGeom prst="rect">
              <a:avLst/>
            </a:prstGeom>
          </p:spPr>
          <p:txBody>
            <a:bodyPr lIns="0" tIns="0" rIns="0" bIns="0" rtlCol="0" anchor="t">
              <a:spAutoFit/>
            </a:bodyPr>
            <a:lstStyle/>
            <a:p>
              <a:pPr algn="ctr">
                <a:lnSpc>
                  <a:spcPts val="1973"/>
                </a:lnSpc>
              </a:pPr>
              <a:endParaRPr/>
            </a:p>
          </p:txBody>
        </p:sp>
      </p:grpSp>
      <p:sp>
        <p:nvSpPr>
          <p:cNvPr id="6" name="AutoShape 6"/>
          <p:cNvSpPr/>
          <p:nvPr/>
        </p:nvSpPr>
        <p:spPr>
          <a:xfrm>
            <a:off x="0" y="0"/>
            <a:ext cx="1725331" cy="10287000"/>
          </a:xfrm>
          <a:prstGeom prst="rect">
            <a:avLst/>
          </a:prstGeom>
          <a:solidFill>
            <a:srgbClr val="FDFBFF"/>
          </a:solidFill>
        </p:spPr>
      </p:sp>
      <p:sp>
        <p:nvSpPr>
          <p:cNvPr id="7" name="AutoShape 7"/>
          <p:cNvSpPr/>
          <p:nvPr/>
        </p:nvSpPr>
        <p:spPr>
          <a:xfrm>
            <a:off x="0" y="0"/>
            <a:ext cx="1725331" cy="5143500"/>
          </a:xfrm>
          <a:prstGeom prst="rect">
            <a:avLst/>
          </a:prstGeom>
          <a:solidFill>
            <a:srgbClr val="E0DBE9"/>
          </a:solidFill>
        </p:spPr>
      </p:sp>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598237" y="7539285"/>
            <a:ext cx="528857" cy="351930"/>
          </a:xfrm>
          <a:prstGeom prst="rect">
            <a:avLst/>
          </a:prstGeom>
        </p:spPr>
      </p:pic>
      <p:sp>
        <p:nvSpPr>
          <p:cNvPr id="9" name="TextBox 9"/>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3A2A66"/>
                </a:solidFill>
                <a:latin typeface="Clear Sans Bold Bold"/>
              </a:rPr>
              <a:t>08</a:t>
            </a:r>
          </a:p>
        </p:txBody>
      </p:sp>
      <p:grpSp>
        <p:nvGrpSpPr>
          <p:cNvPr id="10" name="Group 10"/>
          <p:cNvGrpSpPr/>
          <p:nvPr/>
        </p:nvGrpSpPr>
        <p:grpSpPr>
          <a:xfrm>
            <a:off x="3756323" y="3443507"/>
            <a:ext cx="12206978" cy="3399987"/>
            <a:chOff x="0" y="0"/>
            <a:chExt cx="16275971" cy="4533316"/>
          </a:xfrm>
        </p:grpSpPr>
        <p:sp>
          <p:nvSpPr>
            <p:cNvPr id="11" name="TextBox 11"/>
            <p:cNvSpPr txBox="1"/>
            <p:nvPr/>
          </p:nvSpPr>
          <p:spPr>
            <a:xfrm>
              <a:off x="0" y="1469733"/>
              <a:ext cx="16275971" cy="1561042"/>
            </a:xfrm>
            <a:prstGeom prst="rect">
              <a:avLst/>
            </a:prstGeom>
          </p:spPr>
          <p:txBody>
            <a:bodyPr lIns="0" tIns="0" rIns="0" bIns="0" rtlCol="0" anchor="t">
              <a:spAutoFit/>
            </a:bodyPr>
            <a:lstStyle/>
            <a:p>
              <a:pPr>
                <a:lnSpc>
                  <a:spcPts val="8500"/>
                </a:lnSpc>
              </a:pPr>
              <a:r>
                <a:rPr lang="en-US" sz="8500">
                  <a:solidFill>
                    <a:srgbClr val="FDFBFF"/>
                  </a:solidFill>
                  <a:latin typeface="Clear Sans Bold Bold"/>
                </a:rPr>
                <a:t>DATA VISUALIZATION</a:t>
              </a:r>
            </a:p>
          </p:txBody>
        </p:sp>
        <p:sp>
          <p:nvSpPr>
            <p:cNvPr id="12" name="TextBox 12"/>
            <p:cNvSpPr txBox="1"/>
            <p:nvPr/>
          </p:nvSpPr>
          <p:spPr>
            <a:xfrm>
              <a:off x="0" y="28575"/>
              <a:ext cx="16275971" cy="581025"/>
            </a:xfrm>
            <a:prstGeom prst="rect">
              <a:avLst/>
            </a:prstGeom>
          </p:spPr>
          <p:txBody>
            <a:bodyPr lIns="0" tIns="0" rIns="0" bIns="0" rtlCol="0" anchor="t">
              <a:spAutoFit/>
            </a:bodyPr>
            <a:lstStyle/>
            <a:p>
              <a:pPr>
                <a:lnSpc>
                  <a:spcPts val="3300"/>
                </a:lnSpc>
              </a:pPr>
              <a:r>
                <a:rPr lang="en-US" sz="3000" u="sng">
                  <a:solidFill>
                    <a:srgbClr val="FDFBFF"/>
                  </a:solidFill>
                  <a:latin typeface="Clear Sans Regular Bold"/>
                </a:rPr>
                <a:t>GENERAL DATA</a:t>
              </a:r>
            </a:p>
          </p:txBody>
        </p:sp>
        <p:sp>
          <p:nvSpPr>
            <p:cNvPr id="13" name="TextBox 13"/>
            <p:cNvSpPr txBox="1"/>
            <p:nvPr/>
          </p:nvSpPr>
          <p:spPr>
            <a:xfrm>
              <a:off x="0" y="3767083"/>
              <a:ext cx="16275971" cy="766233"/>
            </a:xfrm>
            <a:prstGeom prst="rect">
              <a:avLst/>
            </a:prstGeom>
          </p:spPr>
          <p:txBody>
            <a:bodyPr lIns="0" tIns="0" rIns="0" bIns="0" rtlCol="0" anchor="t">
              <a:spAutoFit/>
            </a:bodyPr>
            <a:lstStyle/>
            <a:p>
              <a:pPr>
                <a:lnSpc>
                  <a:spcPts val="4399"/>
                </a:lnSpc>
              </a:pPr>
              <a:r>
                <a:rPr lang="en-US" sz="3999" spc="79">
                  <a:solidFill>
                    <a:srgbClr val="FDFBFF"/>
                  </a:solidFill>
                  <a:latin typeface="Clear Sans Regular"/>
                </a:rPr>
                <a:t>Anaylsis</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725331" y="1230024"/>
            <a:ext cx="10711250" cy="8308085"/>
          </a:xfrm>
          <a:prstGeom prst="rect">
            <a:avLst/>
          </a:prstGeom>
        </p:spPr>
      </p:pic>
      <p:sp>
        <p:nvSpPr>
          <p:cNvPr id="3" name="TextBox 3"/>
          <p:cNvSpPr txBox="1"/>
          <p:nvPr/>
        </p:nvSpPr>
        <p:spPr>
          <a:xfrm>
            <a:off x="12607470" y="3063800"/>
            <a:ext cx="5197161" cy="4605200"/>
          </a:xfrm>
          <a:prstGeom prst="rect">
            <a:avLst/>
          </a:prstGeom>
        </p:spPr>
        <p:txBody>
          <a:bodyPr lIns="0" tIns="0" rIns="0" bIns="0" rtlCol="0" anchor="t">
            <a:spAutoFit/>
          </a:bodyPr>
          <a:lstStyle/>
          <a:p>
            <a:pPr>
              <a:lnSpc>
                <a:spcPts val="4065"/>
              </a:lnSpc>
            </a:pPr>
            <a:r>
              <a:rPr lang="en-US" sz="2903">
                <a:solidFill>
                  <a:srgbClr val="000000"/>
                </a:solidFill>
                <a:latin typeface="Arimo"/>
              </a:rPr>
              <a:t>There is a strong correlation of likes-dislikes-comment_count-views (&gt;0.7)</a:t>
            </a:r>
          </a:p>
          <a:p>
            <a:pPr>
              <a:lnSpc>
                <a:spcPts val="4065"/>
              </a:lnSpc>
            </a:pPr>
            <a:endParaRPr lang="en-US" sz="2903">
              <a:solidFill>
                <a:srgbClr val="000000"/>
              </a:solidFill>
              <a:latin typeface="Arimo"/>
            </a:endParaRPr>
          </a:p>
          <a:p>
            <a:pPr>
              <a:lnSpc>
                <a:spcPts val="4065"/>
              </a:lnSpc>
            </a:pPr>
            <a:r>
              <a:rPr lang="en-US" sz="2903">
                <a:solidFill>
                  <a:srgbClr val="000000"/>
                </a:solidFill>
                <a:latin typeface="Arimo"/>
              </a:rPr>
              <a:t>There is a correlation between engagement_rate and likes and comment_count although it is not that strong</a:t>
            </a:r>
          </a:p>
          <a:p>
            <a:pPr>
              <a:lnSpc>
                <a:spcPts val="4065"/>
              </a:lnSpc>
            </a:pPr>
            <a:r>
              <a:rPr lang="en-US" sz="2903">
                <a:solidFill>
                  <a:srgbClr val="000000"/>
                </a:solidFill>
                <a:latin typeface="Arimo"/>
              </a:rPr>
              <a:t>(0.4~)</a:t>
            </a:r>
          </a:p>
        </p:txBody>
      </p:sp>
      <p:sp>
        <p:nvSpPr>
          <p:cNvPr id="4" name="AutoShape 4"/>
          <p:cNvSpPr/>
          <p:nvPr/>
        </p:nvSpPr>
        <p:spPr>
          <a:xfrm>
            <a:off x="0" y="5143500"/>
            <a:ext cx="1725331" cy="5143500"/>
          </a:xfrm>
          <a:prstGeom prst="rect">
            <a:avLst/>
          </a:prstGeom>
          <a:solidFill>
            <a:srgbClr val="E0DBE9"/>
          </a:solidFill>
        </p:spPr>
      </p:sp>
      <p:sp>
        <p:nvSpPr>
          <p:cNvPr id="5" name="AutoShape 5"/>
          <p:cNvSpPr/>
          <p:nvPr/>
        </p:nvSpPr>
        <p:spPr>
          <a:xfrm>
            <a:off x="0" y="0"/>
            <a:ext cx="1725331" cy="5143500"/>
          </a:xfrm>
          <a:prstGeom prst="rect">
            <a:avLst/>
          </a:prstGeom>
          <a:solidFill>
            <a:srgbClr val="3A2A66"/>
          </a:solidFill>
        </p:spPr>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598237" y="7539285"/>
            <a:ext cx="528857" cy="351930"/>
          </a:xfrm>
          <a:prstGeom prst="rect">
            <a:avLst/>
          </a:prstGeom>
        </p:spPr>
      </p:pic>
      <p:sp>
        <p:nvSpPr>
          <p:cNvPr id="7" name="TextBox 7"/>
          <p:cNvSpPr txBox="1"/>
          <p:nvPr/>
        </p:nvSpPr>
        <p:spPr>
          <a:xfrm>
            <a:off x="461051" y="2371725"/>
            <a:ext cx="803229" cy="428625"/>
          </a:xfrm>
          <a:prstGeom prst="rect">
            <a:avLst/>
          </a:prstGeom>
        </p:spPr>
        <p:txBody>
          <a:bodyPr lIns="0" tIns="0" rIns="0" bIns="0" rtlCol="0" anchor="t">
            <a:spAutoFit/>
          </a:bodyPr>
          <a:lstStyle/>
          <a:p>
            <a:pPr algn="ctr">
              <a:lnSpc>
                <a:spcPts val="3300"/>
              </a:lnSpc>
            </a:pPr>
            <a:r>
              <a:rPr lang="en-US" sz="3000" u="sng">
                <a:solidFill>
                  <a:srgbClr val="FDFBFF"/>
                </a:solidFill>
                <a:latin typeface="Clear Sans Bold Bold"/>
              </a:rPr>
              <a:t>09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1182</Words>
  <Application>Microsoft Office PowerPoint</Application>
  <PresentationFormat>Custom</PresentationFormat>
  <Paragraphs>152</Paragraphs>
  <Slides>32</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Calibri</vt:lpstr>
      <vt:lpstr>Clear Sans Bold</vt:lpstr>
      <vt:lpstr>Arial</vt:lpstr>
      <vt:lpstr>Clear Sans Regular</vt:lpstr>
      <vt:lpstr>Clear Sans Bold Bold</vt:lpstr>
      <vt:lpstr>Arimo</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dc:title>
  <cp:lastModifiedBy>Lengkey, Matthewnicholas</cp:lastModifiedBy>
  <cp:revision>2</cp:revision>
  <dcterms:created xsi:type="dcterms:W3CDTF">2006-08-16T00:00:00Z</dcterms:created>
  <dcterms:modified xsi:type="dcterms:W3CDTF">2022-09-23T15:33:46Z</dcterms:modified>
  <dc:identifier>DAFM85e2pGY</dc:identifier>
</cp:coreProperties>
</file>